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6"/>
  </p:notesMasterIdLst>
  <p:handoutMasterIdLst>
    <p:handoutMasterId r:id="rId27"/>
  </p:handoutMasterIdLst>
  <p:sldIdLst>
    <p:sldId id="952" r:id="rId2"/>
    <p:sldId id="958" r:id="rId3"/>
    <p:sldId id="978" r:id="rId4"/>
    <p:sldId id="968" r:id="rId5"/>
    <p:sldId id="973" r:id="rId6"/>
    <p:sldId id="974" r:id="rId7"/>
    <p:sldId id="975" r:id="rId8"/>
    <p:sldId id="976" r:id="rId9"/>
    <p:sldId id="972" r:id="rId10"/>
    <p:sldId id="977" r:id="rId11"/>
    <p:sldId id="979" r:id="rId12"/>
    <p:sldId id="969" r:id="rId13"/>
    <p:sldId id="980" r:id="rId14"/>
    <p:sldId id="983" r:id="rId15"/>
    <p:sldId id="970" r:id="rId16"/>
    <p:sldId id="985" r:id="rId17"/>
    <p:sldId id="986" r:id="rId18"/>
    <p:sldId id="987" r:id="rId19"/>
    <p:sldId id="988" r:id="rId20"/>
    <p:sldId id="989" r:id="rId21"/>
    <p:sldId id="990" r:id="rId22"/>
    <p:sldId id="991" r:id="rId23"/>
    <p:sldId id="982" r:id="rId24"/>
    <p:sldId id="967"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Nunito Sans" pitchFamily="2" charset="0"/>
      <p:regular r:id="rId32"/>
      <p:bold r:id="rId33"/>
      <p:italic r:id="rId34"/>
      <p:boldItalic r:id="rId35"/>
    </p:embeddedFont>
    <p:embeddedFont>
      <p:font typeface="Nunito Sans Light" panose="020F0302020204030204" pitchFamily="34" charset="0"/>
      <p:regular r:id="rId36"/>
      <p:italic r:id="rId37"/>
    </p:embeddedFont>
    <p:embeddedFont>
      <p:font typeface="Trebuchet MS" panose="020B0703020202090204" pitchFamily="34" charset="0"/>
      <p:regular r:id="rId38"/>
      <p:bold r:id="rId39"/>
      <p:italic r:id="rId40"/>
      <p:boldItalic r:id="rId4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3" autoAdjust="0"/>
    <p:restoredTop sz="73239"/>
  </p:normalViewPr>
  <p:slideViewPr>
    <p:cSldViewPr snapToGrid="0" showGuides="1">
      <p:cViewPr>
        <p:scale>
          <a:sx n="107" d="100"/>
          <a:sy n="107" d="100"/>
        </p:scale>
        <p:origin x="1048" y="144"/>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clipse.org/getting_started/"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tatic.dev.sifive.com/dev-tools/FreedomStudio/2021.04/freedom-studio-manual-2021-04.pdf?_ga=2.255799240.1588695809.1653950259-754836148.165395025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 этой главы мы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вами начинаем знакомиться с аппаратным и программным обеспечением для разработки решений по автоматизации технологических процессов – платформой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 касается аппаратного обеспечения, то мы познакомимся с  контроллером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программное обеспечение, которое мы будем использовать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программная среда разработки от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драйвера для подключения платы к вашему ноутбуку или ПК.</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узнаем, как создать проект, как загрузить ваши приложения на контроллер и как их отлаживать.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будем делать это шаг за шагом, чтобы вы могли легко ознакомиться с этими инструментами.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Цели обучения</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 концу этой главы вы должны: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Иметь представление об аппаратном и программном обеспечении, с которым мы будем работать на протяжении всего курса.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Уметь создавать проект для платы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Уметь загружать приложения на свою плату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Уметь отлаживать свой код с помощью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приступим.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 сожалению, если вы нажмете на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Запуск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перед сохранением файла</a:t>
            </a:r>
            <a:r>
              <a:rPr lang="ru-RU" sz="1800" b="1" dirty="0">
                <a:solidFill>
                  <a:srgbClr val="993300"/>
                </a:solidFill>
                <a:effectLst/>
                <a:latin typeface="inherit"/>
                <a:ea typeface="Calibri" panose="020F0502020204030204" pitchFamily="34" charset="0"/>
                <a:cs typeface="Courier New" panose="02070309020205020404" pitchFamily="49"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 умолчанию будет использоваться несохраненная версия этого файла. Итак, у вас есть два варианта: Вариант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всегда сохранять исходные файлы перед сборкой, а вариант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указать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автоматически сохранять исходные файлы при нажатии кнопки запуска.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выберете вариант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перейдите в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Window</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Preferences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перейдите в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General</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Workspace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Build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установите флажок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Save automatically before manual build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наконец, нажмите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Apply and close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sz="1800" dirty="0">
              <a:effectLst/>
              <a:latin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58972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готовы к созданию нашего приложения. Просто нажмите на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Запуск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панели инструментов (обратите внимание, что на следующем рисунке показана перспектива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Надеюсь, консоль сообщит, что сборка прошла успешно. Если есть ошибки, вы можете найти их на вкладке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Problems</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когда у нас есть готовый проект, мы можем загрузить приложение на плату. Для этого у вас есть два варианта: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созданный </a:t>
            </a:r>
            <a:r>
              <a:rPr lang="en-US"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hex</a:t>
            </a:r>
            <a:r>
              <a:rPr lang="ru-RU"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файл на плату</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файл выдержит циклы отключения и будет запускаться каждый раз, когда вы нажимаете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Сброса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плате. Это автономная процедура, означающая, что плата будет запускать вашу программу, не передавая отладочные данные на компьютер.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приложение с помощью отладчика</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более практично, потому что вы можете сделать это, не выходя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параметр подчиняется отладчику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 он также выдерживает циклы включения питания и выполняется самостоятельно при нажатии кнопки.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Давайте узнаем, как загрузить созданный </a:t>
            </a:r>
            <a:r>
              <a:rPr lang="en-US" sz="1800" b="1" dirty="0">
                <a:solidFill>
                  <a:srgbClr val="BA372A"/>
                </a:solidFill>
                <a:effectLst/>
                <a:latin typeface="Courier New" panose="02070309020205020404" pitchFamily="49" charset="0"/>
                <a:ea typeface="Calibri" panose="020F0502020204030204" pitchFamily="34" charset="0"/>
                <a:cs typeface="Times New Roman" panose="02020603050405020304" pitchFamily="18" charset="0"/>
              </a:rPr>
              <a:t>hex</a:t>
            </a:r>
            <a:r>
              <a:rPr lang="ru-RU" sz="1800" b="1" dirty="0">
                <a:solidFill>
                  <a:srgbClr val="BA372A"/>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файл на доску. Файл находится в папке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src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debug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увидеть это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 проводнике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перетащить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-файл с любого из них на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-накопитель, созданный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когда вы подключили его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3611528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После того, как копирование файла выполнено, вы можете заметить, что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-устройство перезагружается. Это связано с тем, что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запустил недавно сохраненную программу во флэш-памяти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Чтобы просмотреть сообщение </a:t>
            </a:r>
            <a:r>
              <a:rPr lang="en-US" sz="1800" dirty="0">
                <a:effectLst/>
                <a:latin typeface="Times New Roman" panose="02020603050405020304" pitchFamily="18" charset="0"/>
                <a:ea typeface="Calibri" panose="020F0502020204030204" pitchFamily="34" charset="0"/>
              </a:rPr>
              <a:t>Hello World</a:t>
            </a:r>
            <a:r>
              <a:rPr lang="ru-RU" sz="1800" dirty="0">
                <a:effectLst/>
                <a:latin typeface="Times New Roman" panose="02020603050405020304" pitchFamily="18" charset="0"/>
                <a:ea typeface="Calibri" panose="020F0502020204030204" pitchFamily="34" charset="0"/>
              </a:rPr>
              <a:t>, вы можете использовать свой любимый эмулятор терминала, такой как </a:t>
            </a:r>
            <a:r>
              <a:rPr lang="en-US" sz="1800" dirty="0">
                <a:effectLst/>
                <a:latin typeface="Times New Roman" panose="02020603050405020304" pitchFamily="18" charset="0"/>
                <a:ea typeface="Calibri" panose="020F0502020204030204" pitchFamily="34" charset="0"/>
              </a:rPr>
              <a:t>PuTTY</a:t>
            </a:r>
            <a:r>
              <a:rPr lang="ru-RU" sz="1800" dirty="0">
                <a:effectLst/>
                <a:latin typeface="Times New Roman" panose="02020603050405020304" pitchFamily="18" charset="0"/>
                <a:ea typeface="Calibri" panose="020F0502020204030204" pitchFamily="34" charset="0"/>
              </a:rPr>
              <a:t> или </a:t>
            </a:r>
            <a:r>
              <a:rPr lang="en-US" sz="1800" dirty="0">
                <a:effectLst/>
                <a:latin typeface="Times New Roman" panose="02020603050405020304" pitchFamily="18" charset="0"/>
                <a:ea typeface="Calibri" panose="020F0502020204030204" pitchFamily="34" charset="0"/>
              </a:rPr>
              <a:t>Tera Term</a:t>
            </a:r>
            <a:r>
              <a:rPr lang="ru-RU" sz="1800" dirty="0">
                <a:effectLst/>
                <a:latin typeface="Times New Roman" panose="02020603050405020304" pitchFamily="18" charset="0"/>
                <a:ea typeface="Calibri" panose="020F0502020204030204" pitchFamily="34" charset="0"/>
              </a:rPr>
              <a:t>. Конфигурация последовательного порта для этого приложения составляет 115 200 бод, 8 битов данных, без четности и 1 стоповый бит. После нажатия кнопки </a:t>
            </a:r>
            <a:r>
              <a:rPr lang="en-US" sz="1800" b="1" dirty="0">
                <a:effectLst/>
                <a:latin typeface="Times New Roman" panose="02020603050405020304" pitchFamily="18" charset="0"/>
                <a:ea typeface="Calibri" panose="020F0502020204030204" pitchFamily="34" charset="0"/>
              </a:rPr>
              <a:t>Reset</a:t>
            </a:r>
            <a:r>
              <a:rPr lang="ru-RU" sz="1800" dirty="0">
                <a:effectLst/>
                <a:latin typeface="Times New Roman" panose="02020603050405020304" pitchFamily="18" charset="0"/>
                <a:ea typeface="Calibri" panose="020F0502020204030204" pitchFamily="34" charset="0"/>
              </a:rPr>
              <a:t> на плате, вот что отображается в </a:t>
            </a:r>
            <a:r>
              <a:rPr lang="en-US" sz="1800" dirty="0">
                <a:effectLst/>
                <a:latin typeface="Times New Roman" panose="02020603050405020304" pitchFamily="18" charset="0"/>
                <a:ea typeface="Calibri" panose="020F0502020204030204" pitchFamily="34" charset="0"/>
              </a:rPr>
              <a:t>PuTTY</a:t>
            </a:r>
            <a:r>
              <a:rPr lang="ru-RU" sz="1800" dirty="0">
                <a:effectLst/>
                <a:latin typeface="Times New Roman" panose="02020603050405020304" pitchFamily="18" charset="0"/>
                <a:ea typeface="Calibri" panose="020F0502020204030204" pitchFamily="34" charset="0"/>
              </a:rPr>
              <a:t>:</a:t>
            </a:r>
            <a:r>
              <a:rPr lang="en-RU" sz="2800" dirty="0">
                <a:effectLst/>
              </a:rPr>
              <a:t> </a:t>
            </a:r>
            <a:endParaRPr lang="ru-RU" sz="2800" dirty="0">
              <a:effectLst/>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вы можете видеть, плата отправляет некоторые сообщения при загрузке и печатает наше сообщение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hello world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также можете использовать эмулятор терминала, входящий в состав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Он расположен в правом нижнем углу в просеивающей перспективе. Это вкладка под названием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Терминал</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Прежде чем попробовать это, убедитесь, что вы не используете последовательный порт в другом месте (закройте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PuTTY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если вы им пользовались). Нажмите на кнопку со значком монитора, чтобы настроить его.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sz="2800"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378879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когда у нас есть готовый проект, мы можем загрузить приложение на плату. Для этого у вас есть два варианта: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созданный </a:t>
            </a:r>
            <a:r>
              <a:rPr lang="en-US"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hex</a:t>
            </a:r>
            <a:r>
              <a:rPr lang="ru-RU"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файл на плату</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файл выдержит циклы отключения и будет запускаться каждый раз, когда вы нажимаете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Сброса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плате. Это автономная процедура, означающая, что плата будет запускать вашу программу, не передавая отладочные данные на компьютер.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приложение с помощью отладчика</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более практично, потому что вы можете сделать это, не выходя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параметр подчиняется отладчику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 он также выдерживает циклы включения питания и выполняется самостоятельно при нажатии кнопки.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Давайте узнаем, как загрузить созданный </a:t>
            </a:r>
            <a:r>
              <a:rPr lang="en-US" sz="1800" b="1" dirty="0">
                <a:solidFill>
                  <a:srgbClr val="BA372A"/>
                </a:solidFill>
                <a:effectLst/>
                <a:latin typeface="Courier New" panose="02070309020205020404" pitchFamily="49" charset="0"/>
                <a:ea typeface="Calibri" panose="020F0502020204030204" pitchFamily="34" charset="0"/>
                <a:cs typeface="Times New Roman" panose="02020603050405020304" pitchFamily="18" charset="0"/>
              </a:rPr>
              <a:t>hex</a:t>
            </a:r>
            <a:r>
              <a:rPr lang="ru-RU" sz="1800" b="1" dirty="0">
                <a:solidFill>
                  <a:srgbClr val="BA372A"/>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файл на доску. Файл находится в папке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src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debug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увидеть это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 проводнике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141278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давайте посмотрим, как мы можем загружать наши приложения на плату, используя фиктивный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-накопитель. Итак, здесь у нас есть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hex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Обратите внимание, что плата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сообщила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 себе как о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-накопителе под названием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HiFive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Теперь позвольте мне перетащить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hex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файл на диск. И пока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думает, что копирует этот файл на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-накопитель,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копирует только что созданную нами прошивку во флэш-память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Теперь настроим терминал в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нажмём кнопку сброса на плате. И вот оно. Это сообщение о загрузке. И внизу у нас есть наша строка.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a:t>
            </a:r>
            <a:r>
              <a:rPr lang="en-US" sz="1200" b="0" i="0" kern="1200" dirty="0">
                <a:solidFill>
                  <a:schemeClr val="tx1"/>
                </a:solidFill>
                <a:effectLst/>
                <a:latin typeface="Nunito Sans" pitchFamily="2" charset="77"/>
                <a:ea typeface="+mn-ea"/>
                <a:cs typeface="+mn-cs"/>
              </a:rPr>
              <a:t>Hey there! Greetings from a RISC-V CPU!». </a:t>
            </a:r>
            <a:r>
              <a:rPr lang="ru-RU" sz="1800" dirty="0">
                <a:effectLst/>
                <a:latin typeface="Times New Roman" panose="02020603050405020304" pitchFamily="18" charset="0"/>
                <a:ea typeface="Calibri" panose="020F0502020204030204" pitchFamily="34" charset="0"/>
              </a:rPr>
              <a:t>Позвольте мне снова нажать кнопку сброса. И вот еще одно послание. Теперь обратите внимание, что это необычное приложение для встроенной системы, потому что оно завершает основную функцию. Это не обычный случай для встроенного приложения, потому что предполагается, что все эти приложения имеют бесконечный цикл внутри функции </a:t>
            </a:r>
            <a:r>
              <a:rPr lang="en-RU" sz="1800" dirty="0">
                <a:effectLst/>
                <a:latin typeface="Times New Roman" panose="02020603050405020304" pitchFamily="18" charset="0"/>
                <a:ea typeface="Calibri" panose="020F0502020204030204" pitchFamily="34" charset="0"/>
              </a:rPr>
              <a:t>main</a:t>
            </a:r>
            <a:r>
              <a:rPr lang="ru-RU" sz="1800" dirty="0">
                <a:effectLst/>
                <a:latin typeface="Times New Roman" panose="02020603050405020304" pitchFamily="18" charset="0"/>
                <a:ea typeface="Calibri" panose="020F0502020204030204" pitchFamily="34" charset="0"/>
              </a:rPr>
              <a:t>. Итак, вы можете запустить отладчик и выполнять пошагово все команды, включая момент, когда выполнение завершает основную функцию. Вы увидите, что в конечном итоге это приводит к бесконечному циклу на языке ассемблера.</a:t>
            </a:r>
            <a:r>
              <a:rPr lang="en-RU" sz="2800" dirty="0">
                <a:effectLst/>
              </a:rPr>
              <a:t> </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2955457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перейдем к варианту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также можете отлаживать свой код, используя интерфейс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хорошо известный отладчик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GDB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качестве серверной части. Внешний интерфейс - это отладчик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самый простой вариант быстрого размещения вашего приложения на плате, которым вы, вероятно, будете пользоваться чаще всего.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Поскольку наша программа имеет только вызов функции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printf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отладка была бы не такой заметной. По этой причине давайте изменим код: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ожидаем увидеть 3 целых числа без знака с двумя непосредственными присвоениями и дополнением. Обратите внимание, что строки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include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printf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исходном коде теперь закомментированы.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Перед началом процесса отладки убедитесь, что плата подключена к порту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Предупреждение: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Возможно, вам придется повторить эту процедуру позже, поэтому будьте внимательны!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Поскольку мы не запускали процесс отладки при создании проекта, кнопка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будет работать. Сначала нам нужно указать конфигурацию отладки. Это просто: это та конфигурация, которую мы создали несколько шагов назад. Просто выберите его, нажав на стрелку раскрывающегося списка кнопки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затем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Отладочные конфигурации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302650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найдете нужную конфигурацию в разделе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LinkSiFive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GDB SEGGER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Она называется как ваш проект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HeyThere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Просто нажмите на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rPr>
              <a:t>В следующий раз, когда вы захотите выполнить отладку, вы можете просто нажать кнопку </a:t>
            </a:r>
            <a:r>
              <a:rPr lang="en-US" sz="1800" b="1" dirty="0">
                <a:effectLst/>
                <a:latin typeface="Times New Roman" panose="02020603050405020304" pitchFamily="18" charset="0"/>
                <a:ea typeface="Calibri" panose="020F0502020204030204" pitchFamily="34" charset="0"/>
              </a:rPr>
              <a:t>Debug </a:t>
            </a:r>
            <a:r>
              <a:rPr lang="ru-RU" sz="1800" dirty="0">
                <a:effectLst/>
                <a:latin typeface="Times New Roman" panose="02020603050405020304" pitchFamily="18" charset="0"/>
                <a:ea typeface="Calibri" panose="020F0502020204030204" pitchFamily="34" charset="0"/>
              </a:rPr>
              <a:t>на панели инструментов, которая будет использовать последнюю конфигурацию. Здесь мы можем увидеть всплывающую подсказку, подтверждающую это.</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387805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Перспектива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содержит все, что вам нужно для отладки вашего кода. Еще раз, это рекомендуемый подход ко всему в этом курсе.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Во-первых, у нас есть кнопки выполнения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окне Источник вы можете увидеть следующую строку кода для выполнения, выделенную зеленым цветом и отмеченную крошечной синей стрелкой в желобе слева: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любой момент времени вы можете переключить точки остановок, чтобы приостановить выполнение при достижении строки кода. Чтобы переключить точку остановки в строке кода, дважды щелкните по номеру строки в желобе, вертикальной черте слева от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не все строки помечены синим цветом в желобе. Эти синие метки указывают на строки кода, которые попали в машинный код. Некоторые строки исходного кода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оптимизированы компилятором и, следовательно, не имеют места для выполнения.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541140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любой момент времени вы можете переключить точки остановок, чтобы приостановить выполнение при достижении строки кода. Чтобы переключить точку остановки в строке кода, дважды щелкните по номеру строки в желобе, вертикальной черте слева от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не все строки помечены синим цветом в желобе. Эти синие метки указывают на строки кода, которые попали в машинный код. Некоторые строки исходного кода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оптимизированы компилятором и, следовательно, не имеют места для выполнения.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хотите выполнять пошагово код на ассемблере, показанный в окне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дизассемблирования</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можете сделать это, переключив Режим пошагового выполнения инструкций справа от кнопок выполнения кода. Когда этот режим включен, кнопки выполнения шагов будут работать с уровнем детализации инструкции по сборке: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Переменные, регистры, выражения и представления памяти также сгруппированы в разделе внизу слева от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перспективы. Здесь у нас есть вкладка Переменные, на которой отображаются все 3 переменные в шестнадцатеричном формате после выполнения:</a:t>
            </a: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изменить формат чисел, щелкнув правой кнопкой мыши на значении (или группе значений) и выбрав нужный формат из контекстного меню.</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92474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Calibri" panose="020F0502020204030204" pitchFamily="34" charset="0"/>
              </a:rPr>
              <a:t>Первое, с чем мы познакомимся – это плата разработки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ru-RU" sz="1800" dirty="0">
                <a:effectLst/>
                <a:latin typeface="Times New Roman" panose="02020603050405020304" pitchFamily="18" charset="0"/>
                <a:ea typeface="Calibri" panose="020F0502020204030204" pitchFamily="34" charset="0"/>
              </a:rPr>
              <a:t>, оснащенная микроконтроллером (</a:t>
            </a:r>
            <a:r>
              <a:rPr lang="en-US" sz="1800" dirty="0">
                <a:effectLst/>
                <a:latin typeface="Times New Roman" panose="02020603050405020304" pitchFamily="18" charset="0"/>
                <a:ea typeface="Calibri" panose="020F0502020204030204" pitchFamily="34" charset="0"/>
              </a:rPr>
              <a:t>MCU</a:t>
            </a:r>
            <a:r>
              <a:rPr lang="ru-RU"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Micro-Controller Unit</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RISC-V Freedom E310-GD002</a:t>
            </a:r>
            <a:r>
              <a:rPr lang="ru-RU" sz="1800" dirty="0">
                <a:effectLst/>
                <a:latin typeface="Times New Roman" panose="02020603050405020304" pitchFamily="18" charset="0"/>
                <a:ea typeface="Calibri" panose="020F0502020204030204" pitchFamily="34" charset="0"/>
              </a:rPr>
              <a:t>. </a:t>
            </a:r>
          </a:p>
          <a:p>
            <a:r>
              <a:rPr lang="ru-RU" sz="1800" dirty="0">
                <a:effectLst/>
                <a:latin typeface="Times New Roman" panose="02020603050405020304" pitchFamily="18" charset="0"/>
                <a:ea typeface="Calibri" panose="020F0502020204030204" pitchFamily="34" charset="0"/>
              </a:rPr>
              <a:t>На этом</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слайде</a:t>
            </a: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вы видите изображение этой платы. </a:t>
            </a:r>
          </a:p>
          <a:p>
            <a:endParaRPr lang="ru-RU"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Её одной из главных особенностей является то, что она не содержит большого количества аппаратных средств вокруг микроконтроллера, поэтому вы можете сосредоточиться на создании собственных приложений, используя то оборудование, которое вы выберете для подключения к плате. Это идеальный тип микроконтроллерной платформы для обучения. </a:t>
            </a:r>
          </a:p>
          <a:p>
            <a:endParaRPr lang="ru-RU" sz="1800" dirty="0">
              <a:effectLst/>
              <a:latin typeface="Times New Roman" panose="02020603050405020304" pitchFamily="18" charset="0"/>
              <a:ea typeface="Calibri" panose="020F0502020204030204" pitchFamily="34" charset="0"/>
              <a:cs typeface="+mn-cs"/>
            </a:endParaRPr>
          </a:p>
          <a:p>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Самый большой чип на плате - это не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Kinetis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ARM Cortex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MCU</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используемый в качестве интерфейса программирования для обеспечения бесшовного интерфейса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передачи ваших приложений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второй по величине чип на плате, с буквой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внутри пятиугольника (это логотип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который основан на очень популярном процессорном ядре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Микросхема в самом верху рисунка посередине слайда - это флэш-память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4 Мбайт для хранения ваших программ. Такого объема памяти достаточно даже для больших приложений, работающих на микроконтроллере. </a:t>
            </a:r>
          </a:p>
          <a:p>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плате есть две кнопки специального назначения: одна для сброса настроек микроконтроллера и одна для вывода микроконтроллера из режима глубокого сна с низким энергопотреблением.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Также, прямо над кнопкой </a:t>
            </a:r>
            <a:r>
              <a:rPr lang="ru-RU" sz="1800" b="1" dirty="0">
                <a:effectLst/>
                <a:latin typeface="Times New Roman" panose="02020603050405020304" pitchFamily="18" charset="0"/>
                <a:ea typeface="Calibri" panose="020F0502020204030204" pitchFamily="34" charset="0"/>
              </a:rPr>
              <a:t>Запуска</a:t>
            </a:r>
            <a:r>
              <a:rPr lang="ru-RU" sz="1800" dirty="0">
                <a:effectLst/>
                <a:latin typeface="Times New Roman" panose="02020603050405020304" pitchFamily="18" charset="0"/>
                <a:ea typeface="Calibri" panose="020F0502020204030204" pitchFamily="34" charset="0"/>
              </a:rPr>
              <a:t>, на плате есть разъем </a:t>
            </a:r>
            <a:r>
              <a:rPr lang="en-US" sz="1800" dirty="0" err="1">
                <a:effectLst/>
                <a:latin typeface="Times New Roman" panose="02020603050405020304" pitchFamily="18" charset="0"/>
                <a:ea typeface="Calibri" panose="020F0502020204030204" pitchFamily="34" charset="0"/>
              </a:rPr>
              <a:t>qwiic</a:t>
            </a:r>
            <a:r>
              <a:rPr lang="ru-RU" sz="1800" dirty="0">
                <a:effectLst/>
                <a:latin typeface="Times New Roman" panose="02020603050405020304" pitchFamily="18" charset="0"/>
                <a:ea typeface="Calibri" panose="020F0502020204030204" pitchFamily="34" charset="0"/>
              </a:rPr>
              <a:t>, позволяющий легко подключать ваши </a:t>
            </a:r>
            <a:r>
              <a:rPr lang="en-US" sz="1800" dirty="0" err="1">
                <a:effectLst/>
                <a:latin typeface="Times New Roman" panose="02020603050405020304" pitchFamily="18" charset="0"/>
                <a:ea typeface="Calibri" panose="020F0502020204030204" pitchFamily="34" charset="0"/>
              </a:rPr>
              <a:t>qwiic</a:t>
            </a:r>
            <a:r>
              <a:rPr lang="ru-RU" sz="1800" dirty="0">
                <a:effectLst/>
                <a:latin typeface="Times New Roman" panose="02020603050405020304" pitchFamily="18" charset="0"/>
                <a:ea typeface="Calibri" panose="020F0502020204030204" pitchFamily="34" charset="0"/>
              </a:rPr>
              <a:t>-устройства. </a:t>
            </a:r>
            <a:r>
              <a:rPr lang="en-US" sz="1800" dirty="0" err="1">
                <a:effectLst/>
                <a:latin typeface="Times New Roman" panose="02020603050405020304" pitchFamily="18" charset="0"/>
                <a:ea typeface="Calibri" panose="020F0502020204030204" pitchFamily="34" charset="0"/>
              </a:rPr>
              <a:t>Qwiic</a:t>
            </a:r>
            <a:r>
              <a:rPr lang="ru-RU" sz="1800" dirty="0">
                <a:effectLst/>
                <a:latin typeface="Times New Roman" panose="02020603050405020304" pitchFamily="18" charset="0"/>
                <a:ea typeface="Calibri" panose="020F0502020204030204" pitchFamily="34" charset="0"/>
              </a:rPr>
              <a:t> - это соединительная система, разработанная </a:t>
            </a:r>
            <a:r>
              <a:rPr lang="en-US" sz="1800" dirty="0" err="1">
                <a:effectLst/>
                <a:latin typeface="Times New Roman" panose="02020603050405020304" pitchFamily="18" charset="0"/>
                <a:ea typeface="Calibri" panose="020F0502020204030204" pitchFamily="34" charset="0"/>
              </a:rPr>
              <a:t>SparkFun</a:t>
            </a:r>
            <a:r>
              <a:rPr lang="en-US" sz="1800" dirty="0">
                <a:effectLst/>
                <a:latin typeface="Times New Roman" panose="02020603050405020304" pitchFamily="18" charset="0"/>
                <a:ea typeface="Calibri" panose="020F0502020204030204" pitchFamily="34" charset="0"/>
              </a:rPr>
              <a:t> Electronics</a:t>
            </a:r>
            <a:r>
              <a:rPr lang="ru-RU" sz="1800" dirty="0">
                <a:effectLst/>
                <a:latin typeface="Times New Roman" panose="02020603050405020304" pitchFamily="18" charset="0"/>
                <a:ea typeface="Calibri" panose="020F0502020204030204" pitchFamily="34" charset="0"/>
              </a:rPr>
              <a:t> для создания широкого спектра устройств </a:t>
            </a:r>
            <a:r>
              <a:rPr lang="en-US" sz="1800" dirty="0">
                <a:effectLst/>
                <a:latin typeface="Times New Roman" panose="02020603050405020304" pitchFamily="18" charset="0"/>
                <a:ea typeface="Calibri" panose="020F0502020204030204" pitchFamily="34" charset="0"/>
              </a:rPr>
              <a:t>I</a:t>
            </a:r>
            <a:r>
              <a:rPr lang="ru-RU" sz="18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C</a:t>
            </a:r>
            <a:r>
              <a:rPr lang="ru-RU" sz="1800" dirty="0">
                <a:effectLst/>
                <a:latin typeface="Times New Roman" panose="02020603050405020304" pitchFamily="18" charset="0"/>
                <a:ea typeface="Calibri" panose="020F0502020204030204" pitchFamily="34" charset="0"/>
              </a:rPr>
              <a:t>, таких как датчики и исполнительные механизмы, что устраняет необходимость пайки. </a:t>
            </a:r>
          </a:p>
          <a:p>
            <a:endParaRPr lang="ru-RU"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rPr>
              <a:t>Теперь давайте посмотрим на плату снизу (рисунок справа). Как видите,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этой плате имеется 19 портов ввода-вывода, к которым, при желании, можно припаять разъемы.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sz="1800" dirty="0">
              <a:effectLst/>
              <a:latin typeface="Times New Roman" panose="02020603050405020304" pitchFamily="18" charset="0"/>
              <a:ea typeface="Calibri" panose="020F0502020204030204" pitchFamily="34" charset="0"/>
            </a:endParaRPr>
          </a:p>
          <a:p>
            <a:endParaRPr lang="ru-RU" sz="1800" dirty="0">
              <a:effectLst/>
              <a:latin typeface="Times New Roman" panose="02020603050405020304" pitchFamily="18" charset="0"/>
            </a:endParaRPr>
          </a:p>
          <a:p>
            <a:endParaRPr lang="ru-RU" dirty="0"/>
          </a:p>
          <a:p>
            <a:endParaRPr lang="ru-RU" dirty="0"/>
          </a:p>
          <a:p>
            <a:pPr marL="0" algn="l" rtl="0" eaLnBrk="1" fontAlgn="t" latinLnBrk="0" hangingPunct="1">
              <a:spcBef>
                <a:spcPts val="0"/>
              </a:spcBef>
              <a:spcAft>
                <a:spcPts val="0"/>
              </a:spcAft>
            </a:pPr>
            <a:r>
              <a:rPr lang="ru-RU" sz="1800" b="0" i="0" u="none" strike="noStrike" kern="1200" dirty="0">
                <a:solidFill>
                  <a:srgbClr val="000000"/>
                </a:solidFill>
                <a:effectLst/>
                <a:latin typeface="Nunito Sans" pitchFamily="2" charset="77"/>
              </a:rPr>
              <a:t> </a:t>
            </a:r>
            <a:endParaRPr lang="en-RU" sz="1800" b="0" i="0" u="none" strike="noStrike" dirty="0">
              <a:effectLst/>
              <a:latin typeface="Arial" panose="020B0604020202020204" pitchFamily="34"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Здесь у нас есть вкладка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registers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которой показаны регистры процессора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Аналогичным образом, вы можете вычислять выражения или просматривать необработанное содержимое памяти на оставшихся вкладках.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вы закончите отладку, вы должны обязательно завершить и удалить все завершенные запуски, показанные в представлении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правом верхнем углу. Если вы не сделаете этого сейчас, вам придется сделать это в следующий раз, когда вы захотите выполнить отладку. У вас есть несколько вариантов для этого: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Щелкните правой кнопкой мыши в представлении Отладки и выберите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Завершить и Удалить</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показано на следующем рисунке.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Щелкните правой кнопкой мыши в представлении Отладки, выберите </a:t>
            </a:r>
            <a:r>
              <a:rPr lang="ru-RU" sz="1800" b="1" dirty="0">
                <a:effectLst/>
                <a:latin typeface="Times New Roman" panose="02020603050405020304" pitchFamily="18" charset="0"/>
                <a:ea typeface="Calibri" panose="020F0502020204030204" pitchFamily="34" charset="0"/>
              </a:rPr>
              <a:t>Завершить</a:t>
            </a:r>
            <a:r>
              <a:rPr lang="ru-RU" sz="1800" dirty="0">
                <a:effectLst/>
                <a:latin typeface="Times New Roman" panose="02020603050405020304" pitchFamily="18" charset="0"/>
                <a:ea typeface="Calibri" panose="020F0502020204030204" pitchFamily="34" charset="0"/>
              </a:rPr>
              <a:t>, а затем </a:t>
            </a:r>
            <a:r>
              <a:rPr lang="ru-RU" sz="1800" b="1" dirty="0">
                <a:effectLst/>
                <a:latin typeface="Times New Roman" panose="02020603050405020304" pitchFamily="18" charset="0"/>
                <a:ea typeface="Calibri" panose="020F0502020204030204" pitchFamily="34" charset="0"/>
              </a:rPr>
              <a:t>Удалите все завершенные</a:t>
            </a:r>
            <a:r>
              <a:rPr lang="ru-RU" sz="1800" dirty="0">
                <a:effectLst/>
                <a:latin typeface="Times New Roman" panose="02020603050405020304" pitchFamily="18" charset="0"/>
                <a:ea typeface="Calibri" panose="020F0502020204030204" pitchFamily="34" charset="0"/>
              </a:rPr>
              <a:t>.</a:t>
            </a:r>
            <a:r>
              <a:rPr lang="en-RU" sz="2800" dirty="0">
                <a:effectLst/>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3003290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rPr>
              <a:t>Нажмите красную квадратную кнопку, показанную желтой стрелкой на следующем рисунке. Это опция </a:t>
            </a:r>
            <a:r>
              <a:rPr lang="ru-RU" sz="1800" b="1" dirty="0">
                <a:effectLst/>
                <a:latin typeface="Times New Roman" panose="02020603050405020304" pitchFamily="18" charset="0"/>
                <a:ea typeface="Calibri" panose="020F0502020204030204" pitchFamily="34" charset="0"/>
              </a:rPr>
              <a:t>завершения </a:t>
            </a:r>
            <a:r>
              <a:rPr lang="ru-RU" sz="1800" dirty="0">
                <a:effectLst/>
                <a:latin typeface="Times New Roman" panose="02020603050405020304" pitchFamily="18" charset="0"/>
                <a:ea typeface="Calibri" panose="020F0502020204030204" pitchFamily="34" charset="0"/>
              </a:rPr>
              <a:t>работы. Затем нажмите </a:t>
            </a:r>
            <a:r>
              <a:rPr lang="en-US" sz="1800" dirty="0">
                <a:effectLst/>
                <a:latin typeface="Times New Roman" panose="02020603050405020304" pitchFamily="18" charset="0"/>
                <a:ea typeface="Calibri" panose="020F0502020204030204" pitchFamily="34" charset="0"/>
              </a:rPr>
              <a:t>R</a:t>
            </a:r>
            <a:r>
              <a:rPr lang="en-US" sz="1800" b="1" dirty="0">
                <a:effectLst/>
                <a:latin typeface="Times New Roman" panose="02020603050405020304" pitchFamily="18" charset="0"/>
                <a:ea typeface="Calibri" panose="020F0502020204030204" pitchFamily="34" charset="0"/>
              </a:rPr>
              <a:t>emove Launch</a:t>
            </a:r>
            <a:r>
              <a:rPr lang="ru-RU" sz="1800" dirty="0">
                <a:effectLst/>
                <a:latin typeface="Times New Roman" panose="02020603050405020304" pitchFamily="18" charset="0"/>
                <a:ea typeface="Calibri" panose="020F0502020204030204" pitchFamily="34" charset="0"/>
              </a:rPr>
              <a:t> (одиночный </a:t>
            </a:r>
            <a:r>
              <a:rPr lang="en-US" sz="1800" dirty="0">
                <a:effectLst/>
                <a:latin typeface="Times New Roman" panose="02020603050405020304" pitchFamily="18" charset="0"/>
                <a:ea typeface="Calibri" panose="020F0502020204030204" pitchFamily="34" charset="0"/>
              </a:rPr>
              <a:t>X</a:t>
            </a:r>
            <a:r>
              <a:rPr lang="ru-RU" sz="1800" dirty="0">
                <a:effectLst/>
                <a:latin typeface="Times New Roman" panose="02020603050405020304" pitchFamily="18" charset="0"/>
                <a:ea typeface="Calibri" panose="020F0502020204030204" pitchFamily="34" charset="0"/>
              </a:rPr>
              <a:t>) или </a:t>
            </a:r>
            <a:r>
              <a:rPr lang="en-US" sz="1800" b="1" dirty="0">
                <a:effectLst/>
                <a:latin typeface="Times New Roman" panose="02020603050405020304" pitchFamily="18" charset="0"/>
                <a:ea typeface="Calibri" panose="020F0502020204030204" pitchFamily="34" charset="0"/>
              </a:rPr>
              <a:t>Remove All Terminated Launches</a:t>
            </a: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(двойной </a:t>
            </a:r>
            <a:r>
              <a:rPr lang="en-US" sz="1800" dirty="0">
                <a:effectLst/>
                <a:latin typeface="Times New Roman" panose="02020603050405020304" pitchFamily="18" charset="0"/>
                <a:ea typeface="Calibri" panose="020F0502020204030204" pitchFamily="34" charset="0"/>
              </a:rPr>
              <a:t>X</a:t>
            </a:r>
            <a:r>
              <a:rPr lang="ru-RU" sz="1800" dirty="0">
                <a:effectLst/>
                <a:latin typeface="Times New Roman" panose="02020603050405020304" pitchFamily="18" charset="0"/>
                <a:ea typeface="Calibri" panose="020F0502020204030204" pitchFamily="34" charset="0"/>
              </a:rPr>
              <a:t>) кнопки справа от этой кнопки</a:t>
            </a:r>
            <a:r>
              <a:rPr lang="en-RU" sz="2800" dirty="0">
                <a:effectLst/>
              </a:rPr>
              <a:t> </a:t>
            </a:r>
            <a:endParaRPr lang="ru-RU" sz="2800" dirty="0">
              <a:effectLst/>
            </a:endParaRPr>
          </a:p>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было краткое описание основных элементов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Надеюсь, эти знания пригодятся вам в следующий раз, когда вам понадобится использовать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других платформ разработки и языков программирования.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114701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93958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которую мы будем использовать в этом курсе, - это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можете загрузить ее на официальном сайте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https://</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www.sifive.com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/software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или просто поищите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SDK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момент создания этого курса последней версией была 2021.04.1. Это программное обеспечение доступно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macOS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Linux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Драйвер </a:t>
            </a:r>
            <a:r>
              <a:rPr lang="ru-RU" sz="1800" b="1" dirty="0" err="1">
                <a:effectLst/>
                <a:latin typeface="Times New Roman" panose="02020603050405020304" pitchFamily="18" charset="0"/>
                <a:ea typeface="Times New Roman" panose="02020603050405020304" pitchFamily="18" charset="0"/>
                <a:cs typeface="Times New Roman" panose="02020603050405020304" pitchFamily="18" charset="0"/>
              </a:rPr>
              <a:t>J</a:t>
            </a: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-Link USB </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запрограммировать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через интерфейс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 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вам понадобится драйвер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-устройства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Linux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драйверы включены в дистрибутив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То же относится и к ОС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macOS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Catalina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позже.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macOS Mojave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более ранних версий, инструкции см. в руководстве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можете найти несколько установщиков в следующей папке:</a:t>
            </a:r>
          </a:p>
          <a:p>
            <a:pPr indent="450215">
              <a:lnSpc>
                <a:spcPct val="150000"/>
              </a:lnSpc>
              <a:spcAft>
                <a:spcPts val="800"/>
              </a:spcAft>
            </a:pPr>
            <a:endParaRPr lang="ru-RU" sz="1800" b="1" dirty="0">
              <a:solidFill>
                <a:srgbClr val="99330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&lt;папка установки&gt;/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jlink</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jlink</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&lt;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versioninfo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USBDriver</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endParaRPr lang="ru-RU" sz="1800" b="1" dirty="0">
              <a:solidFill>
                <a:srgbClr val="99330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rPr>
              <a:t>Существует несколько вложенных папок для разных версий </a:t>
            </a:r>
            <a:r>
              <a:rPr lang="en-US" sz="1800" dirty="0">
                <a:effectLst/>
                <a:latin typeface="Times New Roman" panose="02020603050405020304" pitchFamily="18" charset="0"/>
                <a:ea typeface="Calibri" panose="020F0502020204030204" pitchFamily="34" charset="0"/>
              </a:rPr>
              <a:t>Windows</a:t>
            </a:r>
            <a:r>
              <a:rPr lang="ru-RU" sz="1800" dirty="0">
                <a:effectLst/>
                <a:latin typeface="Times New Roman" panose="02020603050405020304" pitchFamily="18" charset="0"/>
                <a:ea typeface="Calibri" panose="020F0502020204030204" pitchFamily="34" charset="0"/>
              </a:rPr>
              <a:t>. Убедитесь, что установлен правильный драйвер для ваших настроек </a:t>
            </a:r>
            <a:r>
              <a:rPr lang="en-US" sz="1800" dirty="0">
                <a:effectLst/>
                <a:latin typeface="Times New Roman" panose="02020603050405020304" pitchFamily="18" charset="0"/>
                <a:ea typeface="Calibri" panose="020F0502020204030204" pitchFamily="34" charset="0"/>
              </a:rPr>
              <a:t>Windows</a:t>
            </a:r>
            <a:r>
              <a:rPr lang="ru-RU" sz="1800" dirty="0">
                <a:effectLst/>
                <a:latin typeface="Times New Roman" panose="02020603050405020304" pitchFamily="18" charset="0"/>
                <a:ea typeface="Calibri" panose="020F0502020204030204" pitchFamily="34" charset="0"/>
              </a:rPr>
              <a:t>.</a:t>
            </a:r>
            <a:r>
              <a:rPr lang="en-RU" dirty="0">
                <a:effectLst/>
              </a:rPr>
              <a:t> </a:t>
            </a:r>
            <a:endParaRPr lang="ru-RU"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0215" algn="l" defTabSz="914400" rtl="0" eaLnBrk="1" fontAlgn="auto" latinLnBrk="0" hangingPunct="1">
              <a:lnSpc>
                <a:spcPct val="150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это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IDE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базе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Eclipse.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не знакомы 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пусть это вас не останавливает. Вы узнаете кое-что из этого курса, поскольку вас проведут по его основным элементам. Однако, если вы столкнетесь с трудностями при работе с некоторыми терминами, такими как рабочие области, перспективы, проекты и конфигурации отладки, вы можете поискать в Интернете учебное пособие, соответствующее вашим потребностям. Чтобы официально ознакомиться 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стать опытным пользователем, вы всегда можете обратиться к </a:t>
            </a:r>
            <a:r>
              <a:rPr lang="ru-RU" sz="1800" u="none"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3"/>
              </a:rPr>
              <a:t>странице "Начало работы</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веб-сайте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 Foundation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Установка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проста, но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рекомендует вам ознакомиться с инструкцией по установке в </a:t>
            </a:r>
            <a:r>
              <a:rPr lang="ru-RU" sz="1800" u="none"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4"/>
              </a:rPr>
              <a:t>руководстве 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Там вы найдете важные шаги по правильной установке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Например, если вы используете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загружаемый файл представляет собой большой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zip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-архив со всеми файлами, необходимыми для запуска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классического установщика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существует. Однако, программное обеспечение содержит файлы с длинными вложенными путями, которые могут превышать максимальное количество символов, поддерживаемых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Рекомендуемый обходной путь - извлечь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zip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-архив не в папку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Program Files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в произвольную папку в корневом каталоге диска С: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использовали рекомендуемый путь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FreedomStudio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FreedomStudio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-2021.04/</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Рекомендуем для установки этой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под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Linux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MacOS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следовать процедуре, соответствующей вашей операционной системе.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и в любой среде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базе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при запуске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увидите диалоговое окно с запросом рабочей области для работы. Рабочие области - это папки, в которых будут храниться ваши проекты.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будет показывать вам проекты только внутри одной рабочей области одновременно. Идея состоит в том, чтобы сосредоточиться на связанных проектах. Рабочее пространство также сохраняет свои собственные настройки и конфигурации, которые должны быть общими для всех проектов в рабочем пространстве.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101237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Нажмите на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Файл → Создать → Проект программного обеспечения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Freedom E SDK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позволит создать проект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 SDK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хранилища демонстрационных программ и пакетов поддержки платы. Это то, откуда мы будем брать образцы проектов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следующем диалоговом окне выберите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Rev 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качестве целевого (это должна быть версия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следите за другими доступными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Также обратите внимание, что вы можете выбрать пример проекта для начала работы. Не стесняйтесь начинать свои проекты с проекта </a:t>
            </a:r>
            <a:r>
              <a:rPr lang="en-US" sz="1800" dirty="0">
                <a:effectLst/>
                <a:latin typeface="Times New Roman" panose="02020603050405020304" pitchFamily="18" charset="0"/>
                <a:ea typeface="Calibri" panose="020F0502020204030204" pitchFamily="34" charset="0"/>
              </a:rPr>
              <a:t>Hello World example</a:t>
            </a:r>
            <a:r>
              <a:rPr lang="ru-RU" sz="1800" dirty="0">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Через некоторое время ваш проект будет создан. На компьютере с процессором </a:t>
            </a:r>
            <a:r>
              <a:rPr lang="en-US" sz="1800" dirty="0">
                <a:effectLst/>
                <a:latin typeface="Times New Roman" panose="02020603050405020304" pitchFamily="18" charset="0"/>
                <a:ea typeface="Calibri" panose="020F0502020204030204" pitchFamily="34" charset="0"/>
              </a:rPr>
              <a:t>Intel </a:t>
            </a:r>
            <a:r>
              <a:rPr lang="en-US" sz="1800" dirty="0" err="1">
                <a:effectLst/>
                <a:latin typeface="Times New Roman" panose="02020603050405020304" pitchFamily="18" charset="0"/>
                <a:ea typeface="Calibri" panose="020F0502020204030204" pitchFamily="34" charset="0"/>
              </a:rPr>
              <a:t>i</a:t>
            </a:r>
            <a:r>
              <a:rPr lang="ru-RU" sz="1800" dirty="0">
                <a:effectLst/>
                <a:latin typeface="Times New Roman" panose="02020603050405020304" pitchFamily="18" charset="0"/>
                <a:ea typeface="Calibri" panose="020F0502020204030204" pitchFamily="34" charset="0"/>
              </a:rPr>
              <a:t>7 это занимает около 2 минут, поэтому, пожалуйста, наберитесь терпения. Поскольку мы решили создать проект, вы увидите диалоговое окно для редактирования конфигурации отладки </a:t>
            </a:r>
            <a:r>
              <a:rPr lang="en-US" sz="1800" dirty="0">
                <a:effectLst/>
                <a:latin typeface="Times New Roman" panose="02020603050405020304" pitchFamily="18" charset="0"/>
                <a:ea typeface="Calibri" panose="020F0502020204030204" pitchFamily="34" charset="0"/>
              </a:rPr>
              <a:t>USB J</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Link</a:t>
            </a:r>
            <a:r>
              <a:rPr lang="ru-RU" sz="1800" dirty="0">
                <a:effectLst/>
                <a:latin typeface="Times New Roman" panose="02020603050405020304" pitchFamily="18" charset="0"/>
                <a:ea typeface="Calibri" panose="020F0502020204030204" pitchFamily="34" charset="0"/>
              </a:rPr>
              <a:t> и запуска ее. Мы пока не хотим запускать его, но мы хотим его настроить, поэтому пока просто нажмите "</a:t>
            </a:r>
            <a:r>
              <a:rPr lang="en-US" sz="1800" dirty="0">
                <a:effectLst/>
                <a:latin typeface="Times New Roman" panose="02020603050405020304" pitchFamily="18" charset="0"/>
                <a:ea typeface="Calibri" panose="020F0502020204030204" pitchFamily="34" charset="0"/>
              </a:rPr>
              <a:t>Cancel</a:t>
            </a:r>
            <a:r>
              <a:rPr lang="ru-RU" sz="1800" dirty="0">
                <a:effectLst/>
                <a:latin typeface="Times New Roman" panose="02020603050405020304" pitchFamily="18" charset="0"/>
                <a:ea typeface="Calibri" panose="020F0502020204030204" pitchFamily="34" charset="0"/>
              </a:rPr>
              <a:t>", но обязательно сохраните конфигурацию. Позже мы увидим, как запустить эту конфигурацию отладки</a:t>
            </a:r>
            <a:r>
              <a:rPr lang="en-RU" sz="1800" dirty="0">
                <a:effectLst/>
                <a:latin typeface="Times New Roman" panose="02020603050405020304" pitchFamily="18" charset="0"/>
                <a:ea typeface="Calibri" panose="020F0502020204030204" pitchFamily="34" charset="0"/>
              </a:rPr>
              <a:t>.</a:t>
            </a: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нажать на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Finish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качестве альтернативы вы можете нажать на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Next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вас снова попросят ввести название проекта и другой путь.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Через некоторое время ваш проект будет создан. На компьютере с процессором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7 это занимает около 2 минут, поэтому, пожалуйста, наберитесь терпения. Поскольку мы решили создать проект, вы увидите диалоговое окно для редактирования конфигурации отладки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 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запуска ее. Мы пока не хотим запускать его, но мы хотим его настроить, поэтому пока просто нажмите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Cancel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 обязательно сохраните конфигурацию. Позже мы увидим, как запустить эту конфигурацию отладки.</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вы увидите проект, который вы только что создали. Он показывает перспективу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открытым файлом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hello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Уведомление (в файле структуры в левой), что этот файл находится в папке </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HeyThere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src</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83385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Перспективы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Eclipse</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перспективы - это различные коллекции и макеты окон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Некоторые перспективы подходят для написания кода, другие - для отладки и т.д.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Проект, который мы только что создали, показан 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перспективе. Перспектива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показывает краткое описание проекта с окнами, которые вам, вероятно, понадобятся для базового написания кода и отладки. На лексиконе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эти окна (или вкладки) известны как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виды</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Однако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предлагает множество перспектив, которые вы можете использовать в зависимости от того, над чем вы работаете. Например, вы можете использовать перспективу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для написания кода, тогда как для отладки существует перспектива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Продолжайте изучать различные перспективы, нажав на кнопку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New Perspective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правом верхнем углу.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При работе с разными окнами в любой перспективе не беспокойтесь, если вы случайно переместите окно в неудобное место или, возможно, закроете его и не сможете найти. Не паникуйте. Вы всегда можете перейти к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Window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Perspective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Reset perspective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макет окон для этой перспективы вернется в исходное состояние.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212186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Программа запуска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вероятно, покажет вам вложенную папку в качестве рабочей области по умолчанию в папке установки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Однако при работе с наборами инструментов компилятора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часто рекомендуется использовать пути с короткими именами папок без пробелов или специальных символов, включая тире. Вот почему мы решили создать другое рабочее пространство для этого курса и назвали его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dev</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RISCV</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LFCourse</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После нажатия на кнопку запуска вы можете получить экран приветствия или какое-либо другое диалоговое окно. Пожалуйста, отклоняйте их до тех пор, пока не увидите </a:t>
            </a:r>
            <a:r>
              <a:rPr lang="en-US" sz="1800" dirty="0">
                <a:effectLst/>
                <a:latin typeface="Times New Roman" panose="02020603050405020304" pitchFamily="18" charset="0"/>
                <a:ea typeface="Calibri" panose="020F0502020204030204" pitchFamily="34" charset="0"/>
              </a:rPr>
              <a:t>IDE</a:t>
            </a:r>
            <a:r>
              <a:rPr lang="ru-RU" sz="1800" dirty="0">
                <a:effectLst/>
                <a:latin typeface="Times New Roman" panose="02020603050405020304" pitchFamily="18" charset="0"/>
                <a:ea typeface="Calibri" panose="020F0502020204030204" pitchFamily="34" charset="0"/>
              </a:rPr>
              <a:t>, показывающую перспективу </a:t>
            </a:r>
            <a:r>
              <a:rPr lang="en-US" sz="1800" dirty="0" err="1">
                <a:effectLst/>
                <a:latin typeface="Times New Roman" panose="02020603050405020304" pitchFamily="18" charset="0"/>
                <a:ea typeface="Calibri" panose="020F0502020204030204" pitchFamily="34" charset="0"/>
              </a:rPr>
              <a:t>SiFive</a:t>
            </a:r>
            <a:r>
              <a:rPr lang="en-RU" dirty="0">
                <a:effectLst/>
              </a:rPr>
              <a:t> </a:t>
            </a:r>
            <a:endParaRPr lang="ru-RU"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Перед загрузкой приложения на плату, вам нужно будет его создать. Существует несколько типов выходных файлов, которые может создавать компилятор. Ваш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определяется как внешний накопитель, когда вы подключаете его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 вашего компьютера. Это не настоящий диск, а популярный механизм для загрузки </a:t>
            </a:r>
            <a:r>
              <a:rPr lang="en-US" sz="1800" b="1" dirty="0">
                <a:solidFill>
                  <a:srgbClr val="993300"/>
                </a:solidFill>
                <a:effectLst/>
                <a:latin typeface="inherit"/>
                <a:ea typeface="Calibri" panose="020F0502020204030204" pitchFamily="34" charset="0"/>
                <a:cs typeface="Courier New" panose="02070309020205020404" pitchFamily="49" charset="0"/>
              </a:rPr>
              <a:t>hex</a:t>
            </a:r>
            <a:r>
              <a:rPr lang="ru-RU" sz="1800" b="1" dirty="0">
                <a:solidFill>
                  <a:srgbClr val="993300"/>
                </a:solidFill>
                <a:effectLst/>
                <a:latin typeface="inherit"/>
                <a:ea typeface="Calibri" panose="020F0502020204030204" pitchFamily="34" charset="0"/>
                <a:cs typeface="Courier New" panose="02070309020205020404" pitchFamily="49"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файла в память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Перед созданием приложения давайте убедимся, что наш собственный код попадет в конечное приложение, поэтому давайте изменим строку </a:t>
            </a:r>
            <a:r>
              <a:rPr lang="en-US" sz="1800" dirty="0">
                <a:effectLst/>
                <a:latin typeface="Times New Roman" panose="02020603050405020304" pitchFamily="18" charset="0"/>
                <a:ea typeface="Calibri" panose="020F0502020204030204" pitchFamily="34" charset="0"/>
              </a:rPr>
              <a:t>hello world</a:t>
            </a:r>
            <a:r>
              <a:rPr lang="ru-RU" sz="1800" dirty="0">
                <a:effectLst/>
                <a:latin typeface="Times New Roman" panose="02020603050405020304" pitchFamily="18" charset="0"/>
                <a:ea typeface="Calibri" panose="020F0502020204030204" pitchFamily="34" charset="0"/>
              </a:rPr>
              <a:t> на что-нибудь другое.</a:t>
            </a:r>
          </a:p>
          <a:p>
            <a:endParaRPr lang="ru-RU" sz="1800" dirty="0">
              <a:effectLst/>
              <a:latin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198691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Создание приложения</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847002572"/>
              </p:ext>
            </p:extLst>
          </p:nvPr>
        </p:nvGraphicFramePr>
        <p:xfrm>
          <a:off x="623888" y="1590904"/>
          <a:ext cx="4862512" cy="6858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Исходный код</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В перспективе «С/С++» проект выглядит так:</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20" descr="Hello world source code with our custom message “Hey there! Greetings from a RISC-V CPU!”">
            <a:extLst>
              <a:ext uri="{FF2B5EF4-FFF2-40B4-BE49-F238E27FC236}">
                <a16:creationId xmlns:a16="http://schemas.microsoft.com/office/drawing/2014/main" id="{17DBE058-8C3D-8496-45D7-A29B25F0C0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8103" y="1151602"/>
            <a:ext cx="5715000" cy="1988820"/>
          </a:xfrm>
          <a:prstGeom prst="rect">
            <a:avLst/>
          </a:prstGeom>
          <a:noFill/>
          <a:ln>
            <a:noFill/>
          </a:ln>
        </p:spPr>
      </p:pic>
      <p:sp>
        <p:nvSpPr>
          <p:cNvPr id="5" name="Прямоугольник 4">
            <a:extLst>
              <a:ext uri="{FF2B5EF4-FFF2-40B4-BE49-F238E27FC236}">
                <a16:creationId xmlns:a16="http://schemas.microsoft.com/office/drawing/2014/main" id="{E66D4931-EA91-4E28-A87A-6511A8105A1D}"/>
              </a:ext>
            </a:extLst>
          </p:cNvPr>
          <p:cNvSpPr/>
          <p:nvPr/>
        </p:nvSpPr>
        <p:spPr>
          <a:xfrm>
            <a:off x="6222023" y="3509130"/>
            <a:ext cx="5581080"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Freedom Studio </a:t>
            </a:r>
            <a:r>
              <a:rPr lang="ru-RU" b="1" dirty="0">
                <a:latin typeface="Times New Roman" panose="02020603050405020304" pitchFamily="18" charset="0"/>
                <a:ea typeface="Calibri" panose="020F0502020204030204" pitchFamily="34" charset="0"/>
              </a:rPr>
              <a:t>отображает новый проект </a:t>
            </a:r>
            <a:r>
              <a:rPr lang="en-US" b="1" dirty="0" err="1">
                <a:latin typeface="Times New Roman" panose="02020603050405020304" pitchFamily="18" charset="0"/>
                <a:ea typeface="Calibri" panose="020F0502020204030204" pitchFamily="34" charset="0"/>
              </a:rPr>
              <a:t>HeyThere</a:t>
            </a:r>
            <a:endParaRPr lang="ru-RU" dirty="0"/>
          </a:p>
        </p:txBody>
      </p:sp>
    </p:spTree>
    <p:extLst>
      <p:ext uri="{BB962C8B-B14F-4D97-AF65-F5344CB8AC3E}">
        <p14:creationId xmlns:p14="http://schemas.microsoft.com/office/powerpoint/2010/main" val="91252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Автоматическое сохранение</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graphicFrame>
        <p:nvGraphicFramePr>
          <p:cNvPr id="26" name="Таблица 25">
            <a:extLst>
              <a:ext uri="{FF2B5EF4-FFF2-40B4-BE49-F238E27FC236}">
                <a16:creationId xmlns:a16="http://schemas.microsoft.com/office/drawing/2014/main" id="{520140AD-F808-4503-BBE9-DAD279E5FB9C}"/>
              </a:ext>
            </a:extLst>
          </p:cNvPr>
          <p:cNvGraphicFramePr>
            <a:graphicFrameLocks noGrp="1"/>
          </p:cNvGraphicFramePr>
          <p:nvPr>
            <p:extLst>
              <p:ext uri="{D42A27DB-BD31-4B8C-83A1-F6EECF244321}">
                <p14:modId xmlns:p14="http://schemas.microsoft.com/office/powerpoint/2010/main" val="2724473204"/>
              </p:ext>
            </p:extLst>
          </p:nvPr>
        </p:nvGraphicFramePr>
        <p:xfrm>
          <a:off x="621352" y="1660563"/>
          <a:ext cx="4862512" cy="12344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err="1">
                          <a:solidFill>
                            <a:schemeClr val="bg1"/>
                          </a:solidFill>
                          <a:latin typeface="Nunito Sans" pitchFamily="2" charset="77"/>
                          <a:ea typeface="Verdana" panose="020B0604030504040204" pitchFamily="34" charset="0"/>
                          <a:cs typeface="+mn-cs"/>
                        </a:rPr>
                        <a:t>Автосохранение</a:t>
                      </a:r>
                      <a:r>
                        <a:rPr lang="ru-RU" sz="900" b="0" i="0" kern="1200" dirty="0">
                          <a:solidFill>
                            <a:schemeClr val="bg1"/>
                          </a:solidFill>
                          <a:latin typeface="Nunito Sans" pitchFamily="2" charset="77"/>
                          <a:ea typeface="Verdana" panose="020B0604030504040204" pitchFamily="34" charset="0"/>
                          <a:cs typeface="+mn-cs"/>
                        </a:rPr>
                        <a:t> проекта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Если вы выберете вариант </a:t>
                      </a:r>
                      <a:r>
                        <a:rPr lang="en-US" sz="1200" b="0" i="0" dirty="0">
                          <a:latin typeface="Nunito Sans" pitchFamily="2" charset="77"/>
                        </a:rPr>
                        <a:t>B, </a:t>
                      </a:r>
                      <a:r>
                        <a:rPr lang="ru-RU" sz="1200" b="0" i="0" dirty="0">
                          <a:latin typeface="Nunito Sans" pitchFamily="2" charset="77"/>
                        </a:rPr>
                        <a:t>перейдите в </a:t>
                      </a:r>
                      <a:r>
                        <a:rPr lang="en-US" sz="1200" b="0" i="0" dirty="0">
                          <a:latin typeface="Nunito Sans" pitchFamily="2" charset="77"/>
                        </a:rPr>
                        <a:t>Window→ Preferences, </a:t>
                      </a:r>
                      <a:r>
                        <a:rPr lang="ru-RU" sz="1200" b="0" i="0" dirty="0">
                          <a:latin typeface="Nunito Sans" pitchFamily="2" charset="77"/>
                        </a:rPr>
                        <a:t>перейдите в </a:t>
                      </a:r>
                      <a:r>
                        <a:rPr lang="en-US" sz="1200" b="0" i="0" dirty="0">
                          <a:latin typeface="Nunito Sans" pitchFamily="2" charset="77"/>
                        </a:rPr>
                        <a:t>General → Workspace → Build, </a:t>
                      </a:r>
                      <a:r>
                        <a:rPr lang="ru-RU" sz="1200" b="0" i="0" dirty="0">
                          <a:latin typeface="Nunito Sans" pitchFamily="2" charset="77"/>
                        </a:rPr>
                        <a:t>и установите флажок “</a:t>
                      </a:r>
                      <a:r>
                        <a:rPr lang="en-US" sz="1200" b="0" i="0" dirty="0">
                          <a:latin typeface="Nunito Sans" pitchFamily="2" charset="77"/>
                        </a:rPr>
                        <a:t>Save automatically before manual build”, </a:t>
                      </a:r>
                      <a:r>
                        <a:rPr lang="ru-RU" sz="1200" b="0" i="0" dirty="0">
                          <a:latin typeface="Nunito Sans" pitchFamily="2" charset="77"/>
                        </a:rPr>
                        <a:t>наконец, нажмите “</a:t>
                      </a:r>
                      <a:r>
                        <a:rPr lang="en-US" sz="1200" b="0" i="0" dirty="0">
                          <a:latin typeface="Nunito Sans" pitchFamily="2" charset="77"/>
                        </a:rPr>
                        <a:t>Apply and Close”.</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5" name="Рисунок 19" descr="Preferences dialog box to save automatically before manual build">
            <a:extLst>
              <a:ext uri="{FF2B5EF4-FFF2-40B4-BE49-F238E27FC236}">
                <a16:creationId xmlns:a16="http://schemas.microsoft.com/office/drawing/2014/main" id="{E60028AA-53AB-E12C-882D-1C0CAFCE9C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0089" y="1660563"/>
            <a:ext cx="4088681" cy="2922044"/>
          </a:xfrm>
          <a:prstGeom prst="rect">
            <a:avLst/>
          </a:prstGeom>
          <a:noFill/>
          <a:ln>
            <a:noFill/>
          </a:ln>
        </p:spPr>
      </p:pic>
      <p:sp>
        <p:nvSpPr>
          <p:cNvPr id="6" name="Прямоугольник 5">
            <a:extLst>
              <a:ext uri="{FF2B5EF4-FFF2-40B4-BE49-F238E27FC236}">
                <a16:creationId xmlns:a16="http://schemas.microsoft.com/office/drawing/2014/main" id="{0DDC6EF6-C364-4E33-A4D7-D285208FF889}"/>
              </a:ext>
            </a:extLst>
          </p:cNvPr>
          <p:cNvSpPr/>
          <p:nvPr/>
        </p:nvSpPr>
        <p:spPr>
          <a:xfrm>
            <a:off x="4888992" y="4694146"/>
            <a:ext cx="6096000" cy="873572"/>
          </a:xfrm>
          <a:prstGeom prst="rect">
            <a:avLst/>
          </a:prstGeom>
        </p:spPr>
        <p:txBody>
          <a:bodyPr>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Диалоговое окно настроек для автоматического сохранения перед ручной сборкой</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092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Создание приложения</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959544899"/>
              </p:ext>
            </p:extLst>
          </p:nvPr>
        </p:nvGraphicFramePr>
        <p:xfrm>
          <a:off x="623888" y="1590904"/>
          <a:ext cx="4862512" cy="8686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Компиляция проекта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Нажмите кнопку «Запуск» на панели.</a:t>
                      </a:r>
                    </a:p>
                    <a:p>
                      <a:r>
                        <a:rPr lang="ru-RU" sz="1200" b="0" i="0" dirty="0">
                          <a:latin typeface="Nunito Sans" pitchFamily="2" charset="77"/>
                        </a:rPr>
                        <a:t>Приложение скомпилируется.</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18" descr="Freedom Studio Build button">
            <a:extLst>
              <a:ext uri="{FF2B5EF4-FFF2-40B4-BE49-F238E27FC236}">
                <a16:creationId xmlns:a16="http://schemas.microsoft.com/office/drawing/2014/main" id="{E24A3B90-6483-C38C-9B3A-807F86F79E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40754" y="1168222"/>
            <a:ext cx="5715000" cy="2156460"/>
          </a:xfrm>
          <a:prstGeom prst="rect">
            <a:avLst/>
          </a:prstGeom>
          <a:noFill/>
          <a:ln>
            <a:noFill/>
          </a:ln>
        </p:spPr>
      </p:pic>
      <p:pic>
        <p:nvPicPr>
          <p:cNvPr id="6" name="Рисунок 17" descr="Freedom Studio console window reporting no errors and no warnings">
            <a:extLst>
              <a:ext uri="{FF2B5EF4-FFF2-40B4-BE49-F238E27FC236}">
                <a16:creationId xmlns:a16="http://schemas.microsoft.com/office/drawing/2014/main" id="{65B7DE5C-A480-F4BA-4AC9-07E00296A90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8488" y="4674570"/>
            <a:ext cx="7363780" cy="1325480"/>
          </a:xfrm>
          <a:prstGeom prst="rect">
            <a:avLst/>
          </a:prstGeom>
          <a:noFill/>
          <a:ln>
            <a:noFill/>
          </a:ln>
        </p:spPr>
      </p:pic>
      <p:pic>
        <p:nvPicPr>
          <p:cNvPr id="22" name="Рисунок 21" descr="Code execution buttons including step execution">
            <a:extLst>
              <a:ext uri="{FF2B5EF4-FFF2-40B4-BE49-F238E27FC236}">
                <a16:creationId xmlns:a16="http://schemas.microsoft.com/office/drawing/2014/main" id="{669F9A90-0B36-4363-858E-8B3CE94FF03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29992" y="2797332"/>
            <a:ext cx="3325015" cy="631647"/>
          </a:xfrm>
          <a:prstGeom prst="rect">
            <a:avLst/>
          </a:prstGeom>
          <a:noFill/>
          <a:ln>
            <a:noFill/>
          </a:ln>
        </p:spPr>
      </p:pic>
      <p:sp>
        <p:nvSpPr>
          <p:cNvPr id="7" name="Прямоугольник 6">
            <a:extLst>
              <a:ext uri="{FF2B5EF4-FFF2-40B4-BE49-F238E27FC236}">
                <a16:creationId xmlns:a16="http://schemas.microsoft.com/office/drawing/2014/main" id="{71E3D18B-CD8D-4C8F-BDB8-69BB53995C0D}"/>
              </a:ext>
            </a:extLst>
          </p:cNvPr>
          <p:cNvSpPr/>
          <p:nvPr/>
        </p:nvSpPr>
        <p:spPr>
          <a:xfrm>
            <a:off x="7179978" y="3445628"/>
            <a:ext cx="3047053" cy="338554"/>
          </a:xfrm>
          <a:prstGeom prst="rect">
            <a:avLst/>
          </a:prstGeom>
        </p:spPr>
        <p:txBody>
          <a:bodyPr wrap="none">
            <a:spAutoFit/>
          </a:bodyPr>
          <a:lstStyle/>
          <a:p>
            <a:r>
              <a:rPr lang="ru-RU" sz="1600" b="1" dirty="0">
                <a:latin typeface="Times New Roman" panose="02020603050405020304" pitchFamily="18" charset="0"/>
                <a:ea typeface="Calibri" panose="020F0502020204030204" pitchFamily="34" charset="0"/>
              </a:rPr>
              <a:t>Кнопка сборки </a:t>
            </a:r>
            <a:r>
              <a:rPr lang="en-US" sz="1600" b="1" dirty="0">
                <a:latin typeface="Times New Roman" panose="02020603050405020304" pitchFamily="18" charset="0"/>
                <a:ea typeface="Calibri" panose="020F0502020204030204" pitchFamily="34" charset="0"/>
              </a:rPr>
              <a:t>Freedom Studio</a:t>
            </a:r>
            <a:endParaRPr lang="ru-RU" sz="1600" dirty="0"/>
          </a:p>
        </p:txBody>
      </p:sp>
      <p:sp>
        <p:nvSpPr>
          <p:cNvPr id="8" name="Прямоугольник 7">
            <a:extLst>
              <a:ext uri="{FF2B5EF4-FFF2-40B4-BE49-F238E27FC236}">
                <a16:creationId xmlns:a16="http://schemas.microsoft.com/office/drawing/2014/main" id="{4FE594FF-767F-4841-A330-95A7A690BF21}"/>
              </a:ext>
            </a:extLst>
          </p:cNvPr>
          <p:cNvSpPr/>
          <p:nvPr/>
        </p:nvSpPr>
        <p:spPr>
          <a:xfrm>
            <a:off x="2592499" y="5944964"/>
            <a:ext cx="7987962" cy="417422"/>
          </a:xfrm>
          <a:prstGeom prst="rect">
            <a:avLst/>
          </a:prstGeom>
        </p:spPr>
        <p:txBody>
          <a:bodyPr wrap="square">
            <a:spAutoFit/>
          </a:bodyPr>
          <a:lstStyle/>
          <a:p>
            <a:pPr indent="450215" algn="ctr">
              <a:lnSpc>
                <a:spcPct val="150000"/>
              </a:lnSpc>
              <a:spcAft>
                <a:spcPts val="0"/>
              </a:spcAft>
            </a:pPr>
            <a:r>
              <a:rPr lang="ru-RU" sz="1600" b="1" dirty="0">
                <a:latin typeface="Times New Roman" panose="02020603050405020304" pitchFamily="18" charset="0"/>
                <a:ea typeface="Calibri" panose="020F0502020204030204" pitchFamily="34" charset="0"/>
                <a:cs typeface="Times New Roman" panose="02020603050405020304" pitchFamily="18" charset="0"/>
              </a:rPr>
              <a:t>Окно консоли </a:t>
            </a:r>
            <a:r>
              <a:rPr lang="en-US" sz="1600" b="1" dirty="0">
                <a:latin typeface="Times New Roman" panose="02020603050405020304" pitchFamily="18" charset="0"/>
                <a:ea typeface="Calibri" panose="020F0502020204030204" pitchFamily="34" charset="0"/>
                <a:cs typeface="Times New Roman" panose="02020603050405020304" pitchFamily="18" charset="0"/>
              </a:rPr>
              <a:t>Freedom Studio</a:t>
            </a:r>
            <a:r>
              <a:rPr lang="ru-RU" sz="1600" b="1" dirty="0">
                <a:latin typeface="Times New Roman" panose="02020603050405020304" pitchFamily="18" charset="0"/>
                <a:ea typeface="Calibri" panose="020F0502020204030204" pitchFamily="34" charset="0"/>
                <a:cs typeface="Times New Roman" panose="02020603050405020304" pitchFamily="18" charset="0"/>
              </a:rPr>
              <a:t>, сообщающее об ошибках и предупреждениях</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B926D79E-DFA0-4FDF-8E76-277E9456D731}"/>
              </a:ext>
            </a:extLst>
          </p:cNvPr>
          <p:cNvSpPr/>
          <p:nvPr/>
        </p:nvSpPr>
        <p:spPr>
          <a:xfrm>
            <a:off x="-195128" y="3451513"/>
            <a:ext cx="6835417" cy="1156086"/>
          </a:xfrm>
          <a:prstGeom prst="rect">
            <a:avLst/>
          </a:prstGeom>
        </p:spPr>
        <p:txBody>
          <a:bodyPr wrap="square">
            <a:spAutoFit/>
          </a:bodyPr>
          <a:lstStyle/>
          <a:p>
            <a:pPr indent="450215" algn="ctr">
              <a:lnSpc>
                <a:spcPct val="150000"/>
              </a:lnSpc>
              <a:spcAft>
                <a:spcPts val="0"/>
              </a:spcAft>
            </a:pPr>
            <a:r>
              <a:rPr lang="ru-RU" sz="1600" b="1" dirty="0">
                <a:latin typeface="Times New Roman" panose="02020603050405020304" pitchFamily="18" charset="0"/>
                <a:ea typeface="Calibri" panose="020F0502020204030204" pitchFamily="34" charset="0"/>
                <a:cs typeface="Times New Roman" panose="02020603050405020304" pitchFamily="18" charset="0"/>
              </a:rPr>
              <a:t>Кнопки интерфейса. Слева- направо: возобновление, приостановка, завершение, разъединение, переход в режим, перешагивание, возврат, пошаговый режим выполнения инструкций</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61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Загрузка приложения на плату</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5" name="Рисунок 24" descr="Output dot hex file in both Freedom Studio and the Windows Explorer">
            <a:extLst>
              <a:ext uri="{FF2B5EF4-FFF2-40B4-BE49-F238E27FC236}">
                <a16:creationId xmlns:a16="http://schemas.microsoft.com/office/drawing/2014/main" id="{E6F4838A-EAB3-4D7B-832E-693D8C9388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33734" y="1236527"/>
            <a:ext cx="5632791" cy="2400934"/>
          </a:xfrm>
          <a:prstGeom prst="rect">
            <a:avLst/>
          </a:prstGeom>
          <a:noFill/>
          <a:ln>
            <a:noFill/>
          </a:ln>
        </p:spPr>
      </p:pic>
      <p:graphicFrame>
        <p:nvGraphicFramePr>
          <p:cNvPr id="26" name="Таблица 25">
            <a:extLst>
              <a:ext uri="{FF2B5EF4-FFF2-40B4-BE49-F238E27FC236}">
                <a16:creationId xmlns:a16="http://schemas.microsoft.com/office/drawing/2014/main" id="{520140AD-F808-4503-BBE9-DAD279E5FB9C}"/>
              </a:ext>
            </a:extLst>
          </p:cNvPr>
          <p:cNvGraphicFramePr>
            <a:graphicFrameLocks noGrp="1"/>
          </p:cNvGraphicFramePr>
          <p:nvPr>
            <p:extLst>
              <p:ext uri="{D42A27DB-BD31-4B8C-83A1-F6EECF244321}">
                <p14:modId xmlns:p14="http://schemas.microsoft.com/office/powerpoint/2010/main" val="3103391613"/>
              </p:ext>
            </p:extLst>
          </p:nvPr>
        </p:nvGraphicFramePr>
        <p:xfrm>
          <a:off x="621352" y="1698631"/>
          <a:ext cx="4862512" cy="8686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Загрузка приложения на плату</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Скопируйте приложение </a:t>
                      </a:r>
                      <a:r>
                        <a:rPr lang="en-US" sz="1200" b="0" i="0" dirty="0">
                          <a:latin typeface="Nunito Sans" pitchFamily="2" charset="77"/>
                        </a:rPr>
                        <a:t>.hex </a:t>
                      </a:r>
                      <a:r>
                        <a:rPr lang="ru-RU" sz="1200" b="0" i="0" dirty="0">
                          <a:latin typeface="Nunito Sans" pitchFamily="2" charset="77"/>
                        </a:rPr>
                        <a:t>на диск, которым определилась Ваша плата</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7" name="Рисунок 24" descr="Dummy USB drive created by the Red-V Thing Plus board">
            <a:extLst>
              <a:ext uri="{FF2B5EF4-FFF2-40B4-BE49-F238E27FC236}">
                <a16:creationId xmlns:a16="http://schemas.microsoft.com/office/drawing/2014/main" id="{1392589E-DB3C-00BA-778B-C140902C826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871" y="3564846"/>
            <a:ext cx="5632791" cy="2407602"/>
          </a:xfrm>
          <a:prstGeom prst="rect">
            <a:avLst/>
          </a:prstGeom>
          <a:noFill/>
          <a:ln>
            <a:noFill/>
          </a:ln>
        </p:spPr>
      </p:pic>
      <p:sp>
        <p:nvSpPr>
          <p:cNvPr id="5" name="Прямоугольник 4">
            <a:extLst>
              <a:ext uri="{FF2B5EF4-FFF2-40B4-BE49-F238E27FC236}">
                <a16:creationId xmlns:a16="http://schemas.microsoft.com/office/drawing/2014/main" id="{5B741DAD-A1D0-4991-B896-1CE5842C9B1D}"/>
              </a:ext>
            </a:extLst>
          </p:cNvPr>
          <p:cNvSpPr/>
          <p:nvPr/>
        </p:nvSpPr>
        <p:spPr>
          <a:xfrm>
            <a:off x="5702129" y="3637461"/>
            <a:ext cx="6096000" cy="873572"/>
          </a:xfrm>
          <a:prstGeom prst="rect">
            <a:avLst/>
          </a:prstGeom>
        </p:spPr>
        <p:txBody>
          <a:bodyPr>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Вывод </a:t>
            </a:r>
            <a:r>
              <a:rPr lang="en-US" b="1" dirty="0">
                <a:solidFill>
                  <a:srgbClr val="BA372A"/>
                </a:solidFill>
                <a:latin typeface="inherit"/>
                <a:ea typeface="Calibri" panose="020F0502020204030204" pitchFamily="34" charset="0"/>
                <a:cs typeface="Courier New" panose="02070309020205020404" pitchFamily="49" charset="0"/>
              </a:rPr>
              <a:t>hex </a:t>
            </a:r>
            <a:r>
              <a:rPr lang="ru-RU" b="1" dirty="0">
                <a:latin typeface="Times New Roman" panose="02020603050405020304" pitchFamily="18" charset="0"/>
                <a:ea typeface="Calibri" panose="020F0502020204030204" pitchFamily="34" charset="0"/>
                <a:cs typeface="Times New Roman" panose="02020603050405020304" pitchFamily="18" charset="0"/>
              </a:rPr>
              <a:t>файла как в </a:t>
            </a:r>
            <a:r>
              <a:rPr lang="en-US" b="1" dirty="0">
                <a:latin typeface="Times New Roman" panose="02020603050405020304" pitchFamily="18" charset="0"/>
                <a:ea typeface="Calibri" panose="020F0502020204030204" pitchFamily="34" charset="0"/>
                <a:cs typeface="Times New Roman" panose="02020603050405020304" pitchFamily="18" charset="0"/>
              </a:rPr>
              <a:t>Freedom Studio</a:t>
            </a:r>
            <a:r>
              <a:rPr lang="ru-RU" b="1" dirty="0">
                <a:latin typeface="Times New Roman" panose="02020603050405020304" pitchFamily="18" charset="0"/>
                <a:ea typeface="Calibri" panose="020F0502020204030204" pitchFamily="34" charset="0"/>
                <a:cs typeface="Times New Roman" panose="02020603050405020304" pitchFamily="18" charset="0"/>
              </a:rPr>
              <a:t>, так и в проводнике </a:t>
            </a:r>
            <a:r>
              <a:rPr lang="en-US" b="1" dirty="0">
                <a:latin typeface="Times New Roman" panose="02020603050405020304" pitchFamily="18" charset="0"/>
                <a:ea typeface="Calibri" panose="020F0502020204030204" pitchFamily="34" charset="0"/>
                <a:cs typeface="Times New Roman" panose="02020603050405020304" pitchFamily="18" charset="0"/>
              </a:rPr>
              <a:t>Windows</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8C6B262D-9ED4-4958-BBF5-730245D466E8}"/>
              </a:ext>
            </a:extLst>
          </p:cNvPr>
          <p:cNvSpPr/>
          <p:nvPr/>
        </p:nvSpPr>
        <p:spPr>
          <a:xfrm>
            <a:off x="-347406" y="5944964"/>
            <a:ext cx="6096000" cy="873572"/>
          </a:xfrm>
          <a:prstGeom prst="rect">
            <a:avLst/>
          </a:prstGeom>
        </p:spPr>
        <p:txBody>
          <a:bodyPr>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Фиктивный </a:t>
            </a:r>
            <a:r>
              <a:rPr lang="en-US" b="1" dirty="0">
                <a:latin typeface="Times New Roman" panose="02020603050405020304" pitchFamily="18" charset="0"/>
                <a:ea typeface="Calibri" panose="020F0502020204030204" pitchFamily="34" charset="0"/>
                <a:cs typeface="Times New Roman" panose="02020603050405020304" pitchFamily="18" charset="0"/>
              </a:rPr>
              <a:t>USB</a:t>
            </a:r>
            <a:r>
              <a:rPr lang="ru-RU" b="1" dirty="0">
                <a:latin typeface="Times New Roman" panose="02020603050405020304" pitchFamily="18" charset="0"/>
                <a:ea typeface="Calibri" panose="020F0502020204030204" pitchFamily="34" charset="0"/>
                <a:cs typeface="Times New Roman" panose="02020603050405020304" pitchFamily="18" charset="0"/>
              </a:rPr>
              <a:t>-накопитель, созданный с помощью платы </a:t>
            </a:r>
            <a:r>
              <a:rPr lang="en-US" b="1" dirty="0">
                <a:latin typeface="Times New Roman" panose="02020603050405020304" pitchFamily="18" charset="0"/>
                <a:ea typeface="Calibri" panose="020F0502020204030204" pitchFamily="34" charset="0"/>
                <a:cs typeface="Times New Roman" panose="02020603050405020304" pitchFamily="18" charset="0"/>
              </a:rPr>
              <a:t>Red</a:t>
            </a:r>
            <a:r>
              <a:rPr lang="ru-RU" b="1" dirty="0">
                <a:latin typeface="Times New Roman" panose="02020603050405020304" pitchFamily="18" charset="0"/>
                <a:ea typeface="Calibri" panose="020F0502020204030204" pitchFamily="34" charset="0"/>
                <a:cs typeface="Times New Roman" panose="02020603050405020304" pitchFamily="18" charset="0"/>
              </a:rPr>
              <a:t>-</a:t>
            </a:r>
            <a:r>
              <a:rPr lang="en-US" b="1" dirty="0">
                <a:latin typeface="Times New Roman" panose="02020603050405020304" pitchFamily="18" charset="0"/>
                <a:ea typeface="Calibri" panose="020F0502020204030204" pitchFamily="34" charset="0"/>
                <a:cs typeface="Times New Roman" panose="02020603050405020304" pitchFamily="18" charset="0"/>
              </a:rPr>
              <a:t>V Thing Plus</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061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Загрузка приложения на плату</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948325070"/>
              </p:ext>
            </p:extLst>
          </p:nvPr>
        </p:nvGraphicFramePr>
        <p:xfrm>
          <a:off x="623888" y="1590904"/>
          <a:ext cx="4862512" cy="8686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Получение доступа к терминалу платы</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Используем Терминал </a:t>
                      </a:r>
                      <a:r>
                        <a:rPr lang="en-US" sz="1200" b="0" i="0" dirty="0">
                          <a:latin typeface="Nunito Sans" pitchFamily="2" charset="77"/>
                        </a:rPr>
                        <a:t>putty </a:t>
                      </a:r>
                      <a:r>
                        <a:rPr lang="ru-RU" sz="1200" b="0" i="0" dirty="0">
                          <a:latin typeface="Nunito Sans" pitchFamily="2" charset="77"/>
                        </a:rPr>
                        <a:t>(или любой другой аналогичный, например </a:t>
                      </a:r>
                      <a:r>
                        <a:rPr lang="en-US" sz="1200" b="0" i="0" dirty="0">
                          <a:latin typeface="Nunito Sans" pitchFamily="2" charset="77"/>
                        </a:rPr>
                        <a:t>Linux Terminal</a:t>
                      </a:r>
                      <a:r>
                        <a:rPr lang="ru-RU" sz="1200" b="0" i="0" dirty="0">
                          <a:latin typeface="Nunito Sans" pitchFamily="2" charset="77"/>
                        </a:rPr>
                        <a:t>)</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7" name="Рисунок 23" descr="PuTTY terminal window showing some diagnostics messages, and then the output message in our hello world application">
            <a:extLst>
              <a:ext uri="{FF2B5EF4-FFF2-40B4-BE49-F238E27FC236}">
                <a16:creationId xmlns:a16="http://schemas.microsoft.com/office/drawing/2014/main" id="{A2220335-C2F6-30F9-D373-85535F8F6B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1590904"/>
            <a:ext cx="5715000" cy="3429000"/>
          </a:xfrm>
          <a:prstGeom prst="rect">
            <a:avLst/>
          </a:prstGeom>
          <a:noFill/>
          <a:ln>
            <a:noFill/>
          </a:ln>
        </p:spPr>
      </p:pic>
      <p:sp>
        <p:nvSpPr>
          <p:cNvPr id="5" name="Прямоугольник 4">
            <a:extLst>
              <a:ext uri="{FF2B5EF4-FFF2-40B4-BE49-F238E27FC236}">
                <a16:creationId xmlns:a16="http://schemas.microsoft.com/office/drawing/2014/main" id="{C82D9556-9536-41AC-968E-0999839AEBC5}"/>
              </a:ext>
            </a:extLst>
          </p:cNvPr>
          <p:cNvSpPr/>
          <p:nvPr/>
        </p:nvSpPr>
        <p:spPr>
          <a:xfrm>
            <a:off x="7343010" y="5195664"/>
            <a:ext cx="2732030"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Окно терминала </a:t>
            </a:r>
            <a:r>
              <a:rPr lang="en-US" b="1" dirty="0">
                <a:latin typeface="Times New Roman" panose="02020603050405020304" pitchFamily="18" charset="0"/>
                <a:ea typeface="Calibri" panose="020F0502020204030204" pitchFamily="34" charset="0"/>
              </a:rPr>
              <a:t>PuTTY</a:t>
            </a:r>
            <a:endParaRPr lang="ru-RU" dirty="0"/>
          </a:p>
        </p:txBody>
      </p:sp>
    </p:spTree>
    <p:extLst>
      <p:ext uri="{BB962C8B-B14F-4D97-AF65-F5344CB8AC3E}">
        <p14:creationId xmlns:p14="http://schemas.microsoft.com/office/powerpoint/2010/main" val="377217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Загрузка приложения на плату</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254107184"/>
              </p:ext>
            </p:extLst>
          </p:nvPr>
        </p:nvGraphicFramePr>
        <p:xfrm>
          <a:off x="623888" y="1590904"/>
          <a:ext cx="4862512" cy="6858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Получение доступа к терминалу платы</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200" b="0" i="0" dirty="0">
                          <a:latin typeface="Nunito Sans" pitchFamily="2" charset="77"/>
                        </a:rPr>
                        <a:t>Подключение выполняется через </a:t>
                      </a:r>
                      <a:r>
                        <a:rPr lang="en-US" sz="1200" b="0" i="0" dirty="0">
                          <a:latin typeface="Nunito Sans" pitchFamily="2" charset="77"/>
                        </a:rPr>
                        <a:t>COM port  </a:t>
                      </a:r>
                      <a:r>
                        <a:rPr lang="ru-RU" sz="1200" b="0" i="0" dirty="0">
                          <a:latin typeface="Nunito Sans" pitchFamily="2" charset="77"/>
                        </a:rPr>
                        <a:t>с частотой 115200</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3" name="Рисунок 22" descr="Terminal emulator configuration in Freedom Studio">
            <a:extLst>
              <a:ext uri="{FF2B5EF4-FFF2-40B4-BE49-F238E27FC236}">
                <a16:creationId xmlns:a16="http://schemas.microsoft.com/office/drawing/2014/main" id="{2A7D2111-F26E-4D62-AD12-CD9358E1BC9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65" y="2366183"/>
            <a:ext cx="7957693" cy="3667819"/>
          </a:xfrm>
          <a:prstGeom prst="rect">
            <a:avLst/>
          </a:prstGeom>
          <a:noFill/>
          <a:ln>
            <a:noFill/>
          </a:ln>
        </p:spPr>
      </p:pic>
      <p:sp>
        <p:nvSpPr>
          <p:cNvPr id="5" name="Прямоугольник 4">
            <a:extLst>
              <a:ext uri="{FF2B5EF4-FFF2-40B4-BE49-F238E27FC236}">
                <a16:creationId xmlns:a16="http://schemas.microsoft.com/office/drawing/2014/main" id="{D1D94EB8-EE43-4312-A918-757DE7F2FE78}"/>
              </a:ext>
            </a:extLst>
          </p:cNvPr>
          <p:cNvSpPr/>
          <p:nvPr/>
        </p:nvSpPr>
        <p:spPr>
          <a:xfrm>
            <a:off x="1303921" y="6276101"/>
            <a:ext cx="5926558" cy="458074"/>
          </a:xfrm>
          <a:prstGeom prst="rect">
            <a:avLst/>
          </a:prstGeom>
        </p:spPr>
        <p:txBody>
          <a:bodyPr wrap="none">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Настройка эмулятора терминала в </a:t>
            </a:r>
            <a:r>
              <a:rPr lang="en-US" b="1" dirty="0">
                <a:latin typeface="Times New Roman" panose="02020603050405020304" pitchFamily="18" charset="0"/>
                <a:ea typeface="Calibri" panose="020F0502020204030204" pitchFamily="34" charset="0"/>
                <a:cs typeface="Times New Roman" panose="02020603050405020304" pitchFamily="18" charset="0"/>
              </a:rPr>
              <a:t>Freedom Studio</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1289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Загрузка приложения на плату</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096517132"/>
              </p:ext>
            </p:extLst>
          </p:nvPr>
        </p:nvGraphicFramePr>
        <p:xfrm>
          <a:off x="623888" y="1590904"/>
          <a:ext cx="4862512" cy="6858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Получение доступа к терминалу платы</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a:t>
                      </a:r>
                      <a:r>
                        <a:rPr lang="en-US" sz="1200" b="0" i="0" dirty="0">
                          <a:latin typeface="Nunito Sans" pitchFamily="2" charset="77"/>
                        </a:rPr>
                        <a:t>Hello world!</a:t>
                      </a:r>
                      <a:r>
                        <a:rPr lang="ru-RU" sz="1200" b="0" i="0" dirty="0">
                          <a:latin typeface="Nunito Sans" pitchFamily="2" charset="77"/>
                        </a:rPr>
                        <a:t>»</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21" descr="Freedom Studio terminal emulator showing the board’s output messages">
            <a:extLst>
              <a:ext uri="{FF2B5EF4-FFF2-40B4-BE49-F238E27FC236}">
                <a16:creationId xmlns:a16="http://schemas.microsoft.com/office/drawing/2014/main" id="{9361D10F-465E-CE70-8215-9994C92742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3508" y="1987528"/>
            <a:ext cx="4930392" cy="2537508"/>
          </a:xfrm>
          <a:prstGeom prst="rect">
            <a:avLst/>
          </a:prstGeom>
          <a:noFill/>
          <a:ln>
            <a:noFill/>
          </a:ln>
        </p:spPr>
      </p:pic>
      <p:sp>
        <p:nvSpPr>
          <p:cNvPr id="5" name="Прямоугольник 4">
            <a:extLst>
              <a:ext uri="{FF2B5EF4-FFF2-40B4-BE49-F238E27FC236}">
                <a16:creationId xmlns:a16="http://schemas.microsoft.com/office/drawing/2014/main" id="{4FC47D37-A050-4419-AA3D-7257137763DC}"/>
              </a:ext>
            </a:extLst>
          </p:cNvPr>
          <p:cNvSpPr/>
          <p:nvPr/>
        </p:nvSpPr>
        <p:spPr>
          <a:xfrm>
            <a:off x="5370704" y="4807061"/>
            <a:ext cx="6096000" cy="646331"/>
          </a:xfrm>
          <a:prstGeom prst="rect">
            <a:avLst/>
          </a:prstGeom>
        </p:spPr>
        <p:txBody>
          <a:bodyPr>
            <a:spAutoFit/>
          </a:bodyPr>
          <a:lstStyle/>
          <a:p>
            <a:r>
              <a:rPr lang="ru-RU" b="1" dirty="0">
                <a:latin typeface="Times New Roman" panose="02020603050405020304" pitchFamily="18" charset="0"/>
                <a:ea typeface="Calibri" panose="020F0502020204030204" pitchFamily="34" charset="0"/>
              </a:rPr>
              <a:t>Эмулятор терминала </a:t>
            </a:r>
            <a:r>
              <a:rPr lang="en-US" b="1" dirty="0">
                <a:latin typeface="Times New Roman" panose="02020603050405020304" pitchFamily="18" charset="0"/>
                <a:ea typeface="Calibri" panose="020F0502020204030204" pitchFamily="34" charset="0"/>
              </a:rPr>
              <a:t>Freedom Studio</a:t>
            </a:r>
            <a:r>
              <a:rPr lang="ru-RU" b="1" dirty="0">
                <a:latin typeface="Times New Roman" panose="02020603050405020304" pitchFamily="18" charset="0"/>
                <a:ea typeface="Calibri" panose="020F0502020204030204" pitchFamily="34" charset="0"/>
              </a:rPr>
              <a:t>, показывающий выходные сообщения платы</a:t>
            </a:r>
            <a:endParaRPr lang="ru-RU" dirty="0"/>
          </a:p>
        </p:txBody>
      </p:sp>
    </p:spTree>
    <p:extLst>
      <p:ext uri="{BB962C8B-B14F-4D97-AF65-F5344CB8AC3E}">
        <p14:creationId xmlns:p14="http://schemas.microsoft.com/office/powerpoint/2010/main" val="223649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Отладка</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7704035"/>
              </p:ext>
            </p:extLst>
          </p:nvPr>
        </p:nvGraphicFramePr>
        <p:xfrm>
          <a:off x="623888" y="1590904"/>
          <a:ext cx="4862512" cy="187388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Теперь перейдем к варианту </a:t>
                      </a:r>
                      <a:r>
                        <a:rPr lang="en-US" sz="1799" kern="1200" dirty="0">
                          <a:solidFill>
                            <a:schemeClr val="dk1"/>
                          </a:solidFill>
                          <a:effectLst/>
                          <a:latin typeface="+mn-lt"/>
                          <a:ea typeface="+mn-ea"/>
                          <a:cs typeface="+mn-cs"/>
                        </a:rPr>
                        <a:t>B</a:t>
                      </a:r>
                      <a:r>
                        <a:rPr lang="ru-RU" sz="1799" kern="1200" dirty="0">
                          <a:solidFill>
                            <a:schemeClr val="dk1"/>
                          </a:solidFill>
                          <a:effectLst/>
                          <a:latin typeface="+mn-lt"/>
                          <a:ea typeface="+mn-ea"/>
                          <a:cs typeface="+mn-cs"/>
                        </a:rPr>
                        <a:t>: вы также можете отлаживать свой код, используя интерфейс </a:t>
                      </a:r>
                      <a:r>
                        <a:rPr lang="en-US" sz="1799" kern="1200" dirty="0">
                          <a:solidFill>
                            <a:schemeClr val="dk1"/>
                          </a:solidFill>
                          <a:effectLst/>
                          <a:latin typeface="+mn-lt"/>
                          <a:ea typeface="+mn-ea"/>
                          <a:cs typeface="+mn-cs"/>
                        </a:rPr>
                        <a:t>J</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Link</a:t>
                      </a:r>
                      <a:r>
                        <a:rPr lang="ru-RU" sz="1799" kern="1200" dirty="0">
                          <a:solidFill>
                            <a:schemeClr val="dk1"/>
                          </a:solidFill>
                          <a:effectLst/>
                          <a:latin typeface="+mn-lt"/>
                          <a:ea typeface="+mn-ea"/>
                          <a:cs typeface="+mn-cs"/>
                        </a:rPr>
                        <a:t> и хорошо известный отладчик </a:t>
                      </a:r>
                      <a:r>
                        <a:rPr lang="en-US" sz="1799" kern="1200" dirty="0">
                          <a:solidFill>
                            <a:schemeClr val="dk1"/>
                          </a:solidFill>
                          <a:effectLst/>
                          <a:latin typeface="+mn-lt"/>
                          <a:ea typeface="+mn-ea"/>
                          <a:cs typeface="+mn-cs"/>
                        </a:rPr>
                        <a:t>GDB</a:t>
                      </a:r>
                      <a:r>
                        <a:rPr lang="ru-RU" sz="1799" kern="1200" dirty="0">
                          <a:solidFill>
                            <a:schemeClr val="dk1"/>
                          </a:solidFill>
                          <a:effectLst/>
                          <a:latin typeface="+mn-lt"/>
                          <a:ea typeface="+mn-ea"/>
                          <a:cs typeface="+mn-cs"/>
                        </a:rPr>
                        <a:t> в качестве серверной части. Внешний интерфейс - это отладчик </a:t>
                      </a:r>
                      <a:r>
                        <a:rPr lang="en-US" sz="1799" kern="1200" dirty="0">
                          <a:solidFill>
                            <a:schemeClr val="dk1"/>
                          </a:solidFill>
                          <a:effectLst/>
                          <a:latin typeface="+mn-lt"/>
                          <a:ea typeface="+mn-ea"/>
                          <a:cs typeface="+mn-cs"/>
                        </a:rPr>
                        <a:t>Eclipse</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30" descr="Modified code for debugging. Now we have 3 integers a, b, and c, and the assignments of 4 to a, 37 to b, and a plus b to c">
            <a:extLst>
              <a:ext uri="{FF2B5EF4-FFF2-40B4-BE49-F238E27FC236}">
                <a16:creationId xmlns:a16="http://schemas.microsoft.com/office/drawing/2014/main" id="{C87B4B3D-FB8D-CC7D-E4F1-D2ECA10EC6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9010" y="1422017"/>
            <a:ext cx="5715000" cy="2781300"/>
          </a:xfrm>
          <a:prstGeom prst="rect">
            <a:avLst/>
          </a:prstGeom>
          <a:noFill/>
          <a:ln>
            <a:noFill/>
          </a:ln>
        </p:spPr>
      </p:pic>
      <p:pic>
        <p:nvPicPr>
          <p:cNvPr id="7" name="Рисунок 29" descr="Freedom Studio debug button">
            <a:extLst>
              <a:ext uri="{FF2B5EF4-FFF2-40B4-BE49-F238E27FC236}">
                <a16:creationId xmlns:a16="http://schemas.microsoft.com/office/drawing/2014/main" id="{DC8EFAB4-FB14-F859-325E-56044EDC664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8743" y="3464789"/>
            <a:ext cx="5292802" cy="2448803"/>
          </a:xfrm>
          <a:prstGeom prst="rect">
            <a:avLst/>
          </a:prstGeom>
          <a:noFill/>
          <a:ln>
            <a:noFill/>
          </a:ln>
        </p:spPr>
      </p:pic>
      <p:sp>
        <p:nvSpPr>
          <p:cNvPr id="6" name="Прямоугольник 5">
            <a:extLst>
              <a:ext uri="{FF2B5EF4-FFF2-40B4-BE49-F238E27FC236}">
                <a16:creationId xmlns:a16="http://schemas.microsoft.com/office/drawing/2014/main" id="{5432F872-E5DC-49BD-B2FF-BA161B96B5A4}"/>
              </a:ext>
            </a:extLst>
          </p:cNvPr>
          <p:cNvSpPr/>
          <p:nvPr/>
        </p:nvSpPr>
        <p:spPr>
          <a:xfrm>
            <a:off x="6565360" y="4203317"/>
            <a:ext cx="4182299" cy="369332"/>
          </a:xfrm>
          <a:prstGeom prst="rect">
            <a:avLst/>
          </a:prstGeom>
        </p:spPr>
        <p:txBody>
          <a:bodyPr wrap="none">
            <a:spAutoFit/>
          </a:bodyPr>
          <a:lstStyle/>
          <a:p>
            <a:r>
              <a:rPr lang="ru-RU" b="1">
                <a:latin typeface="Times New Roman" panose="02020603050405020304" pitchFamily="18" charset="0"/>
                <a:ea typeface="Calibri" panose="020F0502020204030204" pitchFamily="34" charset="0"/>
              </a:rPr>
              <a:t>Модифицированный код для отладки </a:t>
            </a:r>
            <a:endParaRPr lang="ru-RU" dirty="0"/>
          </a:p>
        </p:txBody>
      </p:sp>
      <p:sp>
        <p:nvSpPr>
          <p:cNvPr id="8" name="Прямоугольник 7">
            <a:extLst>
              <a:ext uri="{FF2B5EF4-FFF2-40B4-BE49-F238E27FC236}">
                <a16:creationId xmlns:a16="http://schemas.microsoft.com/office/drawing/2014/main" id="{563728F4-CCC7-450A-BCFF-BFC652772587}"/>
              </a:ext>
            </a:extLst>
          </p:cNvPr>
          <p:cNvSpPr/>
          <p:nvPr/>
        </p:nvSpPr>
        <p:spPr>
          <a:xfrm>
            <a:off x="2101325" y="5942053"/>
            <a:ext cx="1907638"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Кнопка «</a:t>
            </a:r>
            <a:r>
              <a:rPr lang="en-US" b="1" dirty="0">
                <a:latin typeface="Times New Roman" panose="02020603050405020304" pitchFamily="18" charset="0"/>
                <a:ea typeface="Calibri" panose="020F0502020204030204" pitchFamily="34" charset="0"/>
              </a:rPr>
              <a:t>Debug</a:t>
            </a:r>
            <a:r>
              <a:rPr lang="ru-RU" b="1" dirty="0">
                <a:latin typeface="Times New Roman" panose="02020603050405020304" pitchFamily="18" charset="0"/>
                <a:ea typeface="Calibri" panose="020F0502020204030204" pitchFamily="34" charset="0"/>
              </a:rPr>
              <a:t>»</a:t>
            </a:r>
            <a:endParaRPr lang="ru-RU" dirty="0"/>
          </a:p>
        </p:txBody>
      </p:sp>
    </p:spTree>
    <p:extLst>
      <p:ext uri="{BB962C8B-B14F-4D97-AF65-F5344CB8AC3E}">
        <p14:creationId xmlns:p14="http://schemas.microsoft.com/office/powerpoint/2010/main" val="292854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Отладка</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nvGraphicFramePr>
        <p:xfrm>
          <a:off x="623888" y="1590904"/>
          <a:ext cx="4862512" cy="187388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Теперь перейдем к варианту </a:t>
                      </a:r>
                      <a:r>
                        <a:rPr lang="en-US" sz="1799" kern="1200" dirty="0">
                          <a:solidFill>
                            <a:schemeClr val="dk1"/>
                          </a:solidFill>
                          <a:effectLst/>
                          <a:latin typeface="+mn-lt"/>
                          <a:ea typeface="+mn-ea"/>
                          <a:cs typeface="+mn-cs"/>
                        </a:rPr>
                        <a:t>B</a:t>
                      </a:r>
                      <a:r>
                        <a:rPr lang="ru-RU" sz="1799" kern="1200" dirty="0">
                          <a:solidFill>
                            <a:schemeClr val="dk1"/>
                          </a:solidFill>
                          <a:effectLst/>
                          <a:latin typeface="+mn-lt"/>
                          <a:ea typeface="+mn-ea"/>
                          <a:cs typeface="+mn-cs"/>
                        </a:rPr>
                        <a:t>: вы также можете отлаживать свой код, используя интерфейс </a:t>
                      </a:r>
                      <a:r>
                        <a:rPr lang="en-US" sz="1799" kern="1200" dirty="0">
                          <a:solidFill>
                            <a:schemeClr val="dk1"/>
                          </a:solidFill>
                          <a:effectLst/>
                          <a:latin typeface="+mn-lt"/>
                          <a:ea typeface="+mn-ea"/>
                          <a:cs typeface="+mn-cs"/>
                        </a:rPr>
                        <a:t>J</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Link</a:t>
                      </a:r>
                      <a:r>
                        <a:rPr lang="ru-RU" sz="1799" kern="1200" dirty="0">
                          <a:solidFill>
                            <a:schemeClr val="dk1"/>
                          </a:solidFill>
                          <a:effectLst/>
                          <a:latin typeface="+mn-lt"/>
                          <a:ea typeface="+mn-ea"/>
                          <a:cs typeface="+mn-cs"/>
                        </a:rPr>
                        <a:t> и хорошо известный отладчик </a:t>
                      </a:r>
                      <a:r>
                        <a:rPr lang="en-US" sz="1799" kern="1200" dirty="0">
                          <a:solidFill>
                            <a:schemeClr val="dk1"/>
                          </a:solidFill>
                          <a:effectLst/>
                          <a:latin typeface="+mn-lt"/>
                          <a:ea typeface="+mn-ea"/>
                          <a:cs typeface="+mn-cs"/>
                        </a:rPr>
                        <a:t>GDB</a:t>
                      </a:r>
                      <a:r>
                        <a:rPr lang="ru-RU" sz="1799" kern="1200" dirty="0">
                          <a:solidFill>
                            <a:schemeClr val="dk1"/>
                          </a:solidFill>
                          <a:effectLst/>
                          <a:latin typeface="+mn-lt"/>
                          <a:ea typeface="+mn-ea"/>
                          <a:cs typeface="+mn-cs"/>
                        </a:rPr>
                        <a:t> в качестве серверной части. Внешний интерфейс - это отладчик </a:t>
                      </a:r>
                      <a:r>
                        <a:rPr lang="en-US" sz="1799" kern="1200" dirty="0">
                          <a:solidFill>
                            <a:schemeClr val="dk1"/>
                          </a:solidFill>
                          <a:effectLst/>
                          <a:latin typeface="+mn-lt"/>
                          <a:ea typeface="+mn-ea"/>
                          <a:cs typeface="+mn-cs"/>
                        </a:rPr>
                        <a:t>Eclipse</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9" name="Рисунок 28" descr="Freedom Studio debug configurations dialog box">
            <a:extLst>
              <a:ext uri="{FF2B5EF4-FFF2-40B4-BE49-F238E27FC236}">
                <a16:creationId xmlns:a16="http://schemas.microsoft.com/office/drawing/2014/main" id="{46B706C9-9454-FE04-1EB3-C2C76255C0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22964" y="1558058"/>
            <a:ext cx="5715000" cy="3147060"/>
          </a:xfrm>
          <a:prstGeom prst="rect">
            <a:avLst/>
          </a:prstGeom>
          <a:noFill/>
          <a:ln>
            <a:noFill/>
          </a:ln>
        </p:spPr>
      </p:pic>
      <p:pic>
        <p:nvPicPr>
          <p:cNvPr id="10" name="Рисунок 27" descr="Debug button with a tooltip indicating that the HeyThere configuration will be used">
            <a:extLst>
              <a:ext uri="{FF2B5EF4-FFF2-40B4-BE49-F238E27FC236}">
                <a16:creationId xmlns:a16="http://schemas.microsoft.com/office/drawing/2014/main" id="{77F655EF-8AE6-490D-F57A-E5E2C8E988E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64" y="4293484"/>
            <a:ext cx="5715000" cy="1638300"/>
          </a:xfrm>
          <a:prstGeom prst="rect">
            <a:avLst/>
          </a:prstGeom>
          <a:noFill/>
          <a:ln>
            <a:noFill/>
          </a:ln>
        </p:spPr>
      </p:pic>
      <p:sp>
        <p:nvSpPr>
          <p:cNvPr id="5" name="Прямоугольник 4">
            <a:extLst>
              <a:ext uri="{FF2B5EF4-FFF2-40B4-BE49-F238E27FC236}">
                <a16:creationId xmlns:a16="http://schemas.microsoft.com/office/drawing/2014/main" id="{D4A45605-8744-41BC-9002-60B9D2AF8610}"/>
              </a:ext>
            </a:extLst>
          </p:cNvPr>
          <p:cNvSpPr/>
          <p:nvPr/>
        </p:nvSpPr>
        <p:spPr>
          <a:xfrm>
            <a:off x="766703" y="5973797"/>
            <a:ext cx="4997522" cy="369332"/>
          </a:xfrm>
          <a:prstGeom prst="rect">
            <a:avLst/>
          </a:prstGeom>
        </p:spPr>
        <p:txBody>
          <a:bodyPr wrap="none">
            <a:spAutoFit/>
          </a:bodyPr>
          <a:lstStyle/>
          <a:p>
            <a:r>
              <a:rPr lang="ru-RU" b="1">
                <a:latin typeface="Times New Roman" panose="02020603050405020304" pitchFamily="18" charset="0"/>
                <a:ea typeface="Calibri" panose="020F0502020204030204" pitchFamily="34" charset="0"/>
              </a:rPr>
              <a:t>Кнопка «</a:t>
            </a:r>
            <a:r>
              <a:rPr lang="en-US" b="1">
                <a:latin typeface="Times New Roman" panose="02020603050405020304" pitchFamily="18" charset="0"/>
                <a:ea typeface="Calibri" panose="020F0502020204030204" pitchFamily="34" charset="0"/>
              </a:rPr>
              <a:t>Debug</a:t>
            </a:r>
            <a:r>
              <a:rPr lang="ru-RU" b="1">
                <a:latin typeface="Times New Roman" panose="02020603050405020304" pitchFamily="18" charset="0"/>
                <a:ea typeface="Calibri" panose="020F0502020204030204" pitchFamily="34" charset="0"/>
              </a:rPr>
              <a:t>» со всплывающей подсказкой</a:t>
            </a:r>
            <a:endParaRPr lang="ru-RU" dirty="0"/>
          </a:p>
        </p:txBody>
      </p:sp>
      <p:sp>
        <p:nvSpPr>
          <p:cNvPr id="6" name="Прямоугольник 5">
            <a:extLst>
              <a:ext uri="{FF2B5EF4-FFF2-40B4-BE49-F238E27FC236}">
                <a16:creationId xmlns:a16="http://schemas.microsoft.com/office/drawing/2014/main" id="{597EB3C2-CA6D-40F7-A613-465E90DD1D2B}"/>
              </a:ext>
            </a:extLst>
          </p:cNvPr>
          <p:cNvSpPr/>
          <p:nvPr/>
        </p:nvSpPr>
        <p:spPr>
          <a:xfrm>
            <a:off x="7054929" y="4789468"/>
            <a:ext cx="3592971" cy="646331"/>
          </a:xfrm>
          <a:prstGeom prst="rect">
            <a:avLst/>
          </a:prstGeom>
        </p:spPr>
        <p:txBody>
          <a:bodyPr wrap="none">
            <a:spAutoFit/>
          </a:bodyPr>
          <a:lstStyle/>
          <a:p>
            <a:pPr algn="ctr"/>
            <a:r>
              <a:rPr lang="ru-RU" b="1" dirty="0">
                <a:latin typeface="Times New Roman" panose="02020603050405020304" pitchFamily="18" charset="0"/>
                <a:ea typeface="Calibri" panose="020F0502020204030204" pitchFamily="34" charset="0"/>
              </a:rPr>
              <a:t>Диалоговое окно конфигурации </a:t>
            </a:r>
            <a:endParaRPr lang="en-US" b="1" dirty="0">
              <a:latin typeface="Times New Roman" panose="02020603050405020304" pitchFamily="18" charset="0"/>
              <a:ea typeface="Calibri" panose="020F0502020204030204" pitchFamily="34" charset="0"/>
            </a:endParaRPr>
          </a:p>
          <a:p>
            <a:pPr algn="ctr"/>
            <a:r>
              <a:rPr lang="ru-RU" b="1" dirty="0">
                <a:latin typeface="Times New Roman" panose="02020603050405020304" pitchFamily="18" charset="0"/>
                <a:ea typeface="Calibri" panose="020F0502020204030204" pitchFamily="34" charset="0"/>
              </a:rPr>
              <a:t>отладки </a:t>
            </a:r>
            <a:r>
              <a:rPr lang="en-US" b="1" dirty="0">
                <a:latin typeface="Times New Roman" panose="02020603050405020304" pitchFamily="18" charset="0"/>
                <a:ea typeface="Calibri" panose="020F0502020204030204" pitchFamily="34" charset="0"/>
              </a:rPr>
              <a:t>Freedom Studio</a:t>
            </a:r>
            <a:endParaRPr lang="ru-RU" dirty="0"/>
          </a:p>
        </p:txBody>
      </p:sp>
    </p:spTree>
    <p:extLst>
      <p:ext uri="{BB962C8B-B14F-4D97-AF65-F5344CB8AC3E}">
        <p14:creationId xmlns:p14="http://schemas.microsoft.com/office/powerpoint/2010/main" val="299414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523220"/>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Выполнение вашего кода в отладчике</a:t>
            </a:r>
          </a:p>
          <a:p>
            <a:pPr defTabSz="1828434">
              <a:spcBef>
                <a:spcPts val="1200"/>
              </a:spcBef>
              <a:buSzPct val="100000"/>
            </a:pP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177306118"/>
              </p:ext>
            </p:extLst>
          </p:nvPr>
        </p:nvGraphicFramePr>
        <p:xfrm>
          <a:off x="623888" y="1590904"/>
          <a:ext cx="4862512" cy="169100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1" kern="1200" dirty="0">
                          <a:solidFill>
                            <a:schemeClr val="dk1"/>
                          </a:solidFill>
                          <a:effectLst/>
                          <a:latin typeface="+mn-lt"/>
                          <a:ea typeface="+mn-ea"/>
                          <a:cs typeface="+mn-cs"/>
                        </a:rPr>
                        <a:t>Кнопки интерфейса. Слева- направо: возобновление, приостановка, завершение, разъединение, переход в режим, перешагивание, возврат, пошаговый режим выполнения инструкций</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37" descr="Code execution buttons including step execution">
            <a:extLst>
              <a:ext uri="{FF2B5EF4-FFF2-40B4-BE49-F238E27FC236}">
                <a16:creationId xmlns:a16="http://schemas.microsoft.com/office/drawing/2014/main" id="{A7A05D02-2D84-154D-A1EE-97C5E9C3D3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3854" y="3448025"/>
            <a:ext cx="2857500" cy="388620"/>
          </a:xfrm>
          <a:prstGeom prst="rect">
            <a:avLst/>
          </a:prstGeom>
          <a:noFill/>
          <a:ln>
            <a:noFill/>
          </a:ln>
        </p:spPr>
      </p:pic>
      <p:pic>
        <p:nvPicPr>
          <p:cNvPr id="7" name="Рисунок 36" descr="The C source code during execution">
            <a:extLst>
              <a:ext uri="{FF2B5EF4-FFF2-40B4-BE49-F238E27FC236}">
                <a16:creationId xmlns:a16="http://schemas.microsoft.com/office/drawing/2014/main" id="{C6E9D064-1811-74A5-90DC-03C84D0698E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82510" y="2738244"/>
            <a:ext cx="5715000" cy="2720340"/>
          </a:xfrm>
          <a:prstGeom prst="rect">
            <a:avLst/>
          </a:prstGeom>
          <a:noFill/>
          <a:ln>
            <a:noFill/>
          </a:ln>
        </p:spPr>
      </p:pic>
      <p:sp>
        <p:nvSpPr>
          <p:cNvPr id="5" name="Прямоугольник 4">
            <a:extLst>
              <a:ext uri="{FF2B5EF4-FFF2-40B4-BE49-F238E27FC236}">
                <a16:creationId xmlns:a16="http://schemas.microsoft.com/office/drawing/2014/main" id="{2313E628-96FE-41DA-8621-B6E082914906}"/>
              </a:ext>
            </a:extLst>
          </p:cNvPr>
          <p:cNvSpPr/>
          <p:nvPr/>
        </p:nvSpPr>
        <p:spPr>
          <a:xfrm>
            <a:off x="5692010" y="5570263"/>
            <a:ext cx="6096000" cy="646331"/>
          </a:xfrm>
          <a:prstGeom prst="rect">
            <a:avLst/>
          </a:prstGeom>
        </p:spPr>
        <p:txBody>
          <a:bodyPr>
            <a:spAutoFit/>
          </a:bodyPr>
          <a:lstStyle/>
          <a:p>
            <a:pPr algn="ctr"/>
            <a:r>
              <a:rPr lang="ru-RU" b="1" dirty="0">
                <a:latin typeface="Times New Roman" panose="02020603050405020304" pitchFamily="18" charset="0"/>
                <a:ea typeface="Calibri" panose="020F0502020204030204" pitchFamily="34" charset="0"/>
              </a:rPr>
              <a:t>Перспектива </a:t>
            </a:r>
            <a:r>
              <a:rPr lang="en-US" b="1" dirty="0" err="1">
                <a:latin typeface="Times New Roman" panose="02020603050405020304" pitchFamily="18" charset="0"/>
                <a:ea typeface="Calibri" panose="020F0502020204030204" pitchFamily="34" charset="0"/>
              </a:rPr>
              <a:t>SiFive</a:t>
            </a:r>
            <a:r>
              <a:rPr lang="ru-RU" b="1" dirty="0">
                <a:latin typeface="Times New Roman" panose="02020603050405020304" pitchFamily="18" charset="0"/>
                <a:ea typeface="Calibri" panose="020F0502020204030204" pitchFamily="34" charset="0"/>
              </a:rPr>
              <a:t> от </a:t>
            </a:r>
            <a:r>
              <a:rPr lang="en-US" b="1" dirty="0">
                <a:latin typeface="Times New Roman" panose="02020603050405020304" pitchFamily="18" charset="0"/>
                <a:ea typeface="Calibri" panose="020F0502020204030204" pitchFamily="34" charset="0"/>
              </a:rPr>
              <a:t>Freedom Studio</a:t>
            </a:r>
            <a:r>
              <a:rPr lang="ru-RU" b="1" dirty="0">
                <a:latin typeface="Times New Roman" panose="02020603050405020304" pitchFamily="18" charset="0"/>
                <a:ea typeface="Calibri" panose="020F0502020204030204" pitchFamily="34" charset="0"/>
              </a:rPr>
              <a:t>, показывающая сеанс отладки</a:t>
            </a:r>
            <a:endParaRPr lang="ru-RU" dirty="0"/>
          </a:p>
        </p:txBody>
      </p:sp>
    </p:spTree>
    <p:extLst>
      <p:ext uri="{BB962C8B-B14F-4D97-AF65-F5344CB8AC3E}">
        <p14:creationId xmlns:p14="http://schemas.microsoft.com/office/powerpoint/2010/main" val="283876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49138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Глава 1. Введение</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6" name="TextBox 5">
            <a:extLst>
              <a:ext uri="{FF2B5EF4-FFF2-40B4-BE49-F238E27FC236}">
                <a16:creationId xmlns:a16="http://schemas.microsoft.com/office/drawing/2014/main" id="{1DDA6C6D-9503-9710-5E1B-2546D9422E94}"/>
              </a:ext>
            </a:extLst>
          </p:cNvPr>
          <p:cNvSpPr txBox="1"/>
          <p:nvPr/>
        </p:nvSpPr>
        <p:spPr>
          <a:xfrm>
            <a:off x="608094" y="1408466"/>
            <a:ext cx="6094674" cy="3693319"/>
          </a:xfrm>
          <a:prstGeom prst="rect">
            <a:avLst/>
          </a:prstGeom>
          <a:noFill/>
        </p:spPr>
        <p:txBody>
          <a:bodyPr wrap="square">
            <a:spAutoFit/>
          </a:bodyPr>
          <a:lstStyle/>
          <a:p>
            <a:pPr marL="285750" indent="-285750">
              <a:buFont typeface="Arial" panose="020B0604020202020204" pitchFamily="34" charset="0"/>
              <a:buChar char="•"/>
            </a:pPr>
            <a:r>
              <a:rPr lang="ru-RU" dirty="0"/>
              <a:t>Плата </a:t>
            </a:r>
            <a:r>
              <a:rPr lang="en-GB" dirty="0"/>
              <a:t>RISC-V    </a:t>
            </a:r>
          </a:p>
          <a:p>
            <a:pPr marL="285750" indent="-285750">
              <a:buFont typeface="Arial" panose="020B0604020202020204" pitchFamily="34" charset="0"/>
              <a:buChar char="•"/>
            </a:pPr>
            <a:r>
              <a:rPr lang="ru-RU" dirty="0"/>
              <a:t>Среда разработки </a:t>
            </a:r>
            <a:r>
              <a:rPr lang="en-GB" dirty="0"/>
              <a:t>Freedom Studio</a:t>
            </a:r>
            <a:endParaRPr lang="ru-RU" dirty="0"/>
          </a:p>
          <a:p>
            <a:pPr marL="285750" indent="-285750">
              <a:buFont typeface="Arial" panose="020B0604020202020204" pitchFamily="34" charset="0"/>
              <a:buChar char="•"/>
            </a:pPr>
            <a:r>
              <a:rPr lang="ru-RU" dirty="0"/>
              <a:t>Драйвер </a:t>
            </a:r>
            <a:r>
              <a:rPr lang="en-GB" dirty="0"/>
              <a:t>J-Link USB      </a:t>
            </a:r>
          </a:p>
          <a:p>
            <a:pPr marL="285750" indent="-285750">
              <a:buFont typeface="Arial" panose="020B0604020202020204" pitchFamily="34" charset="0"/>
              <a:buChar char="•"/>
            </a:pPr>
            <a:r>
              <a:rPr lang="ru-RU" dirty="0"/>
              <a:t>Начало работы с </a:t>
            </a:r>
            <a:r>
              <a:rPr lang="en-GB" dirty="0"/>
              <a:t>Freedom Studio</a:t>
            </a:r>
          </a:p>
          <a:p>
            <a:pPr marL="285750" indent="-285750">
              <a:buFont typeface="Arial" panose="020B0604020202020204" pitchFamily="34" charset="0"/>
              <a:buChar char="•"/>
            </a:pPr>
            <a:r>
              <a:rPr lang="ru-RU" dirty="0"/>
              <a:t>Создание проекта        </a:t>
            </a:r>
          </a:p>
          <a:p>
            <a:pPr marL="285750" indent="-285750">
              <a:buFont typeface="Arial" panose="020B0604020202020204" pitchFamily="34" charset="0"/>
              <a:buChar char="•"/>
            </a:pPr>
            <a:r>
              <a:rPr lang="ru-RU" dirty="0"/>
              <a:t>Перспективы </a:t>
            </a:r>
            <a:r>
              <a:rPr lang="en-GB" dirty="0"/>
              <a:t>Eclipse</a:t>
            </a:r>
          </a:p>
          <a:p>
            <a:pPr marL="285750" indent="-285750">
              <a:buFont typeface="Arial" panose="020B0604020202020204" pitchFamily="34" charset="0"/>
              <a:buChar char="•"/>
            </a:pPr>
            <a:r>
              <a:rPr lang="ru-RU" dirty="0"/>
              <a:t>Создание приложения</a:t>
            </a:r>
          </a:p>
          <a:p>
            <a:pPr marL="285750" indent="-285750">
              <a:buFont typeface="Arial" panose="020B0604020202020204" pitchFamily="34" charset="0"/>
              <a:buChar char="•"/>
            </a:pPr>
            <a:r>
              <a:rPr lang="ru-RU" dirty="0"/>
              <a:t>Загрузка приложения на плату</a:t>
            </a:r>
          </a:p>
          <a:p>
            <a:pPr marL="285750" indent="-285750">
              <a:buFont typeface="Arial" panose="020B0604020202020204" pitchFamily="34" charset="0"/>
              <a:buChar char="•"/>
            </a:pPr>
            <a:r>
              <a:rPr lang="ru-RU" dirty="0"/>
              <a:t>Демонстрация «</a:t>
            </a:r>
            <a:r>
              <a:rPr lang="en-GB" dirty="0"/>
              <a:t>Hello</a:t>
            </a:r>
            <a:r>
              <a:rPr lang="ru-RU" dirty="0"/>
              <a:t>,</a:t>
            </a:r>
            <a:r>
              <a:rPr lang="en-GB" dirty="0"/>
              <a:t> world</a:t>
            </a:r>
            <a:r>
              <a:rPr lang="ru-RU" dirty="0"/>
              <a:t>»</a:t>
            </a:r>
            <a:r>
              <a:rPr lang="en-GB" dirty="0"/>
              <a:t> </a:t>
            </a:r>
            <a:r>
              <a:rPr lang="ru-RU" dirty="0"/>
              <a:t> </a:t>
            </a:r>
          </a:p>
          <a:p>
            <a:pPr marL="285750" indent="-285750">
              <a:buFont typeface="Arial" panose="020B0604020202020204" pitchFamily="34" charset="0"/>
              <a:buChar char="•"/>
            </a:pPr>
            <a:r>
              <a:rPr lang="ru-RU" dirty="0"/>
              <a:t>Отладка приложения</a:t>
            </a:r>
          </a:p>
          <a:p>
            <a:pPr marL="285750" indent="-285750">
              <a:buFont typeface="Arial" panose="020B0604020202020204" pitchFamily="34" charset="0"/>
              <a:buChar char="•"/>
            </a:pPr>
            <a:r>
              <a:rPr lang="ru-RU" dirty="0"/>
              <a:t>Выполнение вашего кода в отладчике</a:t>
            </a:r>
          </a:p>
          <a:p>
            <a:pPr marL="285750" indent="-285750">
              <a:buFont typeface="Arial" panose="020B0604020202020204" pitchFamily="34" charset="0"/>
              <a:buChar char="•"/>
            </a:pPr>
            <a:r>
              <a:rPr lang="ru-RU" dirty="0"/>
              <a:t>Демонстрация отладки «</a:t>
            </a:r>
            <a:r>
              <a:rPr lang="en-GB" dirty="0"/>
              <a:t>Hello</a:t>
            </a:r>
            <a:r>
              <a:rPr lang="ru-RU" dirty="0"/>
              <a:t>,</a:t>
            </a:r>
            <a:r>
              <a:rPr lang="en-GB" dirty="0"/>
              <a:t> world</a:t>
            </a:r>
            <a:r>
              <a:rPr lang="ru-RU" dirty="0"/>
              <a:t>»</a:t>
            </a:r>
            <a:endParaRPr lang="en-GB" dirty="0"/>
          </a:p>
          <a:p>
            <a:pPr marL="285750" indent="-285750">
              <a:buFont typeface="Arial" panose="020B0604020202020204" pitchFamily="34" charset="0"/>
              <a:buChar char="•"/>
            </a:pPr>
            <a:r>
              <a:rPr lang="ru-RU" dirty="0"/>
              <a:t>Подведение итогов</a:t>
            </a:r>
          </a:p>
        </p:txBody>
      </p:sp>
      <p:sp>
        <p:nvSpPr>
          <p:cNvPr id="7" name="TextBox 6">
            <a:extLst>
              <a:ext uri="{FF2B5EF4-FFF2-40B4-BE49-F238E27FC236}">
                <a16:creationId xmlns:a16="http://schemas.microsoft.com/office/drawing/2014/main" id="{C769E68C-3010-3A9D-B5A6-8A1F7E73EC7E}"/>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523220"/>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Выполнение вашего кода в отладчике</a:t>
            </a:r>
          </a:p>
          <a:p>
            <a:pPr defTabSz="1828434">
              <a:spcBef>
                <a:spcPts val="1200"/>
              </a:spcBef>
              <a:buSzPct val="100000"/>
            </a:pP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6971230"/>
              </p:ext>
            </p:extLst>
          </p:nvPr>
        </p:nvGraphicFramePr>
        <p:xfrm>
          <a:off x="623888" y="1590904"/>
          <a:ext cx="4862512" cy="1142619"/>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1" kern="1200" dirty="0">
                          <a:solidFill>
                            <a:schemeClr val="dk1"/>
                          </a:solidFill>
                          <a:effectLst/>
                          <a:latin typeface="+mn-lt"/>
                          <a:ea typeface="+mn-ea"/>
                          <a:cs typeface="+mn-cs"/>
                        </a:rPr>
                        <a:t>Окно дизассемблирования</a:t>
                      </a:r>
                    </a:p>
                    <a:p>
                      <a:r>
                        <a:rPr lang="ru-RU" sz="1799" b="1" kern="1200" dirty="0">
                          <a:solidFill>
                            <a:schemeClr val="dk1"/>
                          </a:solidFill>
                          <a:effectLst/>
                          <a:latin typeface="+mn-lt"/>
                          <a:ea typeface="+mn-ea"/>
                          <a:cs typeface="+mn-cs"/>
                        </a:rPr>
                        <a:t>Переменные, регистры, выражения и представления памяти</a:t>
                      </a:r>
                      <a:r>
                        <a:rPr lang="en-RU" sz="1200" dirty="0">
                          <a:effectLst/>
                        </a:rPr>
                        <a:t> </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37" descr="Code execution buttons including step execution">
            <a:extLst>
              <a:ext uri="{FF2B5EF4-FFF2-40B4-BE49-F238E27FC236}">
                <a16:creationId xmlns:a16="http://schemas.microsoft.com/office/drawing/2014/main" id="{A7A05D02-2D84-154D-A1EE-97C5E9C3D3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0798" y="1492088"/>
            <a:ext cx="2857500" cy="388620"/>
          </a:xfrm>
          <a:prstGeom prst="rect">
            <a:avLst/>
          </a:prstGeom>
          <a:noFill/>
          <a:ln>
            <a:noFill/>
          </a:ln>
        </p:spPr>
      </p:pic>
      <p:pic>
        <p:nvPicPr>
          <p:cNvPr id="5" name="Рисунок 35" descr="The disassembled code during execution">
            <a:extLst>
              <a:ext uri="{FF2B5EF4-FFF2-40B4-BE49-F238E27FC236}">
                <a16:creationId xmlns:a16="http://schemas.microsoft.com/office/drawing/2014/main" id="{7B6DF84E-2C35-814B-9A56-3BF42C7B419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67412" y="2411169"/>
            <a:ext cx="5715000" cy="3154680"/>
          </a:xfrm>
          <a:prstGeom prst="rect">
            <a:avLst/>
          </a:prstGeom>
          <a:noFill/>
          <a:ln>
            <a:noFill/>
          </a:ln>
        </p:spPr>
      </p:pic>
      <p:pic>
        <p:nvPicPr>
          <p:cNvPr id="8" name="Рисунок 34" descr="The Variables, Registers, Expressions, and Memory views">
            <a:extLst>
              <a:ext uri="{FF2B5EF4-FFF2-40B4-BE49-F238E27FC236}">
                <a16:creationId xmlns:a16="http://schemas.microsoft.com/office/drawing/2014/main" id="{F8F55E0B-D40F-BD11-F599-41D16DABB6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065" y="3318585"/>
            <a:ext cx="5322021" cy="1554030"/>
          </a:xfrm>
          <a:prstGeom prst="rect">
            <a:avLst/>
          </a:prstGeom>
          <a:noFill/>
          <a:ln>
            <a:noFill/>
          </a:ln>
        </p:spPr>
      </p:pic>
      <p:sp>
        <p:nvSpPr>
          <p:cNvPr id="7" name="Прямоугольник 6">
            <a:extLst>
              <a:ext uri="{FF2B5EF4-FFF2-40B4-BE49-F238E27FC236}">
                <a16:creationId xmlns:a16="http://schemas.microsoft.com/office/drawing/2014/main" id="{162DB0C4-F6E6-4EDF-85F4-51CAB6442B74}"/>
              </a:ext>
            </a:extLst>
          </p:cNvPr>
          <p:cNvSpPr/>
          <p:nvPr/>
        </p:nvSpPr>
        <p:spPr>
          <a:xfrm>
            <a:off x="6330241" y="5547941"/>
            <a:ext cx="5352171" cy="369332"/>
          </a:xfrm>
          <a:prstGeom prst="rect">
            <a:avLst/>
          </a:prstGeom>
        </p:spPr>
        <p:txBody>
          <a:bodyPr wrap="none">
            <a:spAutoFit/>
          </a:bodyPr>
          <a:lstStyle/>
          <a:p>
            <a:r>
              <a:rPr lang="ru-RU" b="1">
                <a:latin typeface="Times New Roman" panose="02020603050405020304" pitchFamily="18" charset="0"/>
                <a:ea typeface="Calibri" panose="020F0502020204030204" pitchFamily="34" charset="0"/>
              </a:rPr>
              <a:t>Дизассемблированный код во время выполнения</a:t>
            </a:r>
            <a:endParaRPr lang="ru-RU" dirty="0"/>
          </a:p>
        </p:txBody>
      </p:sp>
      <p:sp>
        <p:nvSpPr>
          <p:cNvPr id="9" name="Прямоугольник 8">
            <a:extLst>
              <a:ext uri="{FF2B5EF4-FFF2-40B4-BE49-F238E27FC236}">
                <a16:creationId xmlns:a16="http://schemas.microsoft.com/office/drawing/2014/main" id="{E189F3FD-8C9D-4909-8529-A6E56FBD6687}"/>
              </a:ext>
            </a:extLst>
          </p:cNvPr>
          <p:cNvSpPr/>
          <p:nvPr/>
        </p:nvSpPr>
        <p:spPr>
          <a:xfrm>
            <a:off x="161075" y="4962980"/>
            <a:ext cx="6096000" cy="646331"/>
          </a:xfrm>
          <a:prstGeom prst="rect">
            <a:avLst/>
          </a:prstGeom>
        </p:spPr>
        <p:txBody>
          <a:bodyPr>
            <a:spAutoFit/>
          </a:bodyPr>
          <a:lstStyle/>
          <a:p>
            <a:pPr algn="ctr"/>
            <a:r>
              <a:rPr lang="ru-RU" b="1" dirty="0">
                <a:latin typeface="Times New Roman" panose="02020603050405020304" pitchFamily="18" charset="0"/>
                <a:ea typeface="Calibri" panose="020F0502020204030204" pitchFamily="34" charset="0"/>
              </a:rPr>
              <a:t>Переменные, регистры, выражения </a:t>
            </a:r>
            <a:endParaRPr lang="en-US" b="1" dirty="0">
              <a:latin typeface="Times New Roman" panose="02020603050405020304" pitchFamily="18" charset="0"/>
              <a:ea typeface="Calibri" panose="020F0502020204030204" pitchFamily="34" charset="0"/>
            </a:endParaRPr>
          </a:p>
          <a:p>
            <a:pPr algn="ctr"/>
            <a:r>
              <a:rPr lang="ru-RU" b="1" dirty="0">
                <a:latin typeface="Times New Roman" panose="02020603050405020304" pitchFamily="18" charset="0"/>
                <a:ea typeface="Calibri" panose="020F0502020204030204" pitchFamily="34" charset="0"/>
              </a:rPr>
              <a:t>и представления памяти</a:t>
            </a:r>
            <a:endParaRPr lang="ru-RU" dirty="0"/>
          </a:p>
        </p:txBody>
      </p:sp>
    </p:spTree>
    <p:extLst>
      <p:ext uri="{BB962C8B-B14F-4D97-AF65-F5344CB8AC3E}">
        <p14:creationId xmlns:p14="http://schemas.microsoft.com/office/powerpoint/2010/main" val="253464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523220"/>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Выполнение вашего кода в отладчике</a:t>
            </a:r>
          </a:p>
          <a:p>
            <a:pPr defTabSz="1828434">
              <a:spcBef>
                <a:spcPts val="1200"/>
              </a:spcBef>
              <a:buSzPct val="100000"/>
            </a:pP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226191181"/>
              </p:ext>
            </p:extLst>
          </p:nvPr>
        </p:nvGraphicFramePr>
        <p:xfrm>
          <a:off x="623888" y="1590904"/>
          <a:ext cx="4862512" cy="86842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1" kern="1200" dirty="0">
                          <a:solidFill>
                            <a:schemeClr val="dk1"/>
                          </a:solidFill>
                          <a:effectLst/>
                          <a:latin typeface="+mn-lt"/>
                          <a:ea typeface="+mn-ea"/>
                          <a:cs typeface="+mn-cs"/>
                        </a:rPr>
                        <a:t>Контекстное меню, показывающее, как изменить формат номера</a:t>
                      </a:r>
                      <a:r>
                        <a:rPr lang="en-RU" dirty="0">
                          <a:effectLst/>
                        </a:rPr>
                        <a:t> </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7" name="Рисунок 33" descr="Context menu showing how to change the number format">
            <a:extLst>
              <a:ext uri="{FF2B5EF4-FFF2-40B4-BE49-F238E27FC236}">
                <a16:creationId xmlns:a16="http://schemas.microsoft.com/office/drawing/2014/main" id="{FF58FD24-1E32-9671-28E9-3FAF83848B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84693" y="1527252"/>
            <a:ext cx="5715000" cy="2156460"/>
          </a:xfrm>
          <a:prstGeom prst="rect">
            <a:avLst/>
          </a:prstGeom>
          <a:noFill/>
          <a:ln>
            <a:noFill/>
          </a:ln>
        </p:spPr>
      </p:pic>
      <p:pic>
        <p:nvPicPr>
          <p:cNvPr id="9" name="Рисунок 32" descr="The CPU Registers view">
            <a:extLst>
              <a:ext uri="{FF2B5EF4-FFF2-40B4-BE49-F238E27FC236}">
                <a16:creationId xmlns:a16="http://schemas.microsoft.com/office/drawing/2014/main" id="{DC26CDF7-A1B9-8730-405D-F3B4AA9F83C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8392" y="2771833"/>
            <a:ext cx="5715000" cy="3451860"/>
          </a:xfrm>
          <a:prstGeom prst="rect">
            <a:avLst/>
          </a:prstGeom>
          <a:noFill/>
          <a:ln>
            <a:noFill/>
          </a:ln>
        </p:spPr>
      </p:pic>
      <p:sp>
        <p:nvSpPr>
          <p:cNvPr id="5" name="Прямоугольник 4">
            <a:extLst>
              <a:ext uri="{FF2B5EF4-FFF2-40B4-BE49-F238E27FC236}">
                <a16:creationId xmlns:a16="http://schemas.microsoft.com/office/drawing/2014/main" id="{DB2D5DD8-B0FB-4D66-8826-20D27483B64C}"/>
              </a:ext>
            </a:extLst>
          </p:cNvPr>
          <p:cNvSpPr/>
          <p:nvPr/>
        </p:nvSpPr>
        <p:spPr>
          <a:xfrm>
            <a:off x="6681276" y="3934183"/>
            <a:ext cx="6096000" cy="646331"/>
          </a:xfrm>
          <a:prstGeom prst="rect">
            <a:avLst/>
          </a:prstGeom>
        </p:spPr>
        <p:txBody>
          <a:bodyPr>
            <a:spAutoFit/>
          </a:bodyPr>
          <a:lstStyle/>
          <a:p>
            <a:pPr algn="ctr"/>
            <a:r>
              <a:rPr lang="ru-RU" b="1" dirty="0">
                <a:latin typeface="Times New Roman" panose="02020603050405020304" pitchFamily="18" charset="0"/>
                <a:ea typeface="Calibri" panose="020F0502020204030204" pitchFamily="34" charset="0"/>
              </a:rPr>
              <a:t>Контекстное меню, показывающее, как изменить формат номера</a:t>
            </a:r>
            <a:endParaRPr lang="ru-RU" dirty="0"/>
          </a:p>
        </p:txBody>
      </p:sp>
      <p:sp>
        <p:nvSpPr>
          <p:cNvPr id="6" name="Прямоугольник 5">
            <a:extLst>
              <a:ext uri="{FF2B5EF4-FFF2-40B4-BE49-F238E27FC236}">
                <a16:creationId xmlns:a16="http://schemas.microsoft.com/office/drawing/2014/main" id="{CA6074A4-8841-40F9-9534-01D2F5401F70}"/>
              </a:ext>
            </a:extLst>
          </p:cNvPr>
          <p:cNvSpPr/>
          <p:nvPr/>
        </p:nvSpPr>
        <p:spPr>
          <a:xfrm>
            <a:off x="1941299" y="6386264"/>
            <a:ext cx="2933688"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Вид регистров процессора</a:t>
            </a:r>
            <a:endParaRPr lang="ru-RU" dirty="0"/>
          </a:p>
        </p:txBody>
      </p:sp>
    </p:spTree>
    <p:extLst>
      <p:ext uri="{BB962C8B-B14F-4D97-AF65-F5344CB8AC3E}">
        <p14:creationId xmlns:p14="http://schemas.microsoft.com/office/powerpoint/2010/main" val="2176798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523220"/>
          </a:xfrm>
          <a:prstGeom prst="rect">
            <a:avLst/>
          </a:prstGeom>
          <a:noFill/>
        </p:spPr>
        <p:txBody>
          <a:bodyPr wrap="square" lIns="0" tIns="0" rIns="0" bIns="0">
            <a:spAutoFit/>
          </a:bodyPr>
          <a:lstStyle/>
          <a:p>
            <a:pPr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Выполнение вашего кода в отладчике</a:t>
            </a:r>
          </a:p>
          <a:p>
            <a:pPr defTabSz="1828434">
              <a:spcBef>
                <a:spcPts val="1200"/>
              </a:spcBef>
              <a:buSzPct val="100000"/>
            </a:pP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453648240"/>
              </p:ext>
            </p:extLst>
          </p:nvPr>
        </p:nvGraphicFramePr>
        <p:xfrm>
          <a:off x="623888" y="1590904"/>
          <a:ext cx="4862512" cy="1965198"/>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Нажмите красную квадратную кнопку, показанную желтой стрелкой на следующем рисунке. Это опция </a:t>
                      </a:r>
                      <a:r>
                        <a:rPr lang="ru-RU" sz="1799" b="1" kern="1200" dirty="0">
                          <a:solidFill>
                            <a:schemeClr val="dk1"/>
                          </a:solidFill>
                          <a:effectLst/>
                          <a:latin typeface="+mn-lt"/>
                          <a:ea typeface="+mn-ea"/>
                          <a:cs typeface="+mn-cs"/>
                        </a:rPr>
                        <a:t>завершения </a:t>
                      </a:r>
                      <a:r>
                        <a:rPr lang="ru-RU" sz="1799" kern="1200" dirty="0">
                          <a:solidFill>
                            <a:schemeClr val="dk1"/>
                          </a:solidFill>
                          <a:effectLst/>
                          <a:latin typeface="+mn-lt"/>
                          <a:ea typeface="+mn-ea"/>
                          <a:cs typeface="+mn-cs"/>
                        </a:rPr>
                        <a:t>работы. Затем нажмите </a:t>
                      </a:r>
                      <a:r>
                        <a:rPr lang="en-US" sz="1799" kern="1200" dirty="0">
                          <a:solidFill>
                            <a:schemeClr val="dk1"/>
                          </a:solidFill>
                          <a:effectLst/>
                          <a:latin typeface="+mn-lt"/>
                          <a:ea typeface="+mn-ea"/>
                          <a:cs typeface="+mn-cs"/>
                        </a:rPr>
                        <a:t>R</a:t>
                      </a:r>
                      <a:r>
                        <a:rPr lang="en-US" sz="1799" b="1" kern="1200" dirty="0">
                          <a:solidFill>
                            <a:schemeClr val="dk1"/>
                          </a:solidFill>
                          <a:effectLst/>
                          <a:latin typeface="+mn-lt"/>
                          <a:ea typeface="+mn-ea"/>
                          <a:cs typeface="+mn-cs"/>
                        </a:rPr>
                        <a:t>emove Launch</a:t>
                      </a:r>
                      <a:r>
                        <a:rPr lang="ru-RU" sz="1799" kern="1200" dirty="0">
                          <a:solidFill>
                            <a:schemeClr val="dk1"/>
                          </a:solidFill>
                          <a:effectLst/>
                          <a:latin typeface="+mn-lt"/>
                          <a:ea typeface="+mn-ea"/>
                          <a:cs typeface="+mn-cs"/>
                        </a:rPr>
                        <a:t> (одиночный </a:t>
                      </a:r>
                      <a:r>
                        <a:rPr lang="en-US" sz="1799" kern="1200" dirty="0">
                          <a:solidFill>
                            <a:schemeClr val="dk1"/>
                          </a:solidFill>
                          <a:effectLst/>
                          <a:latin typeface="+mn-lt"/>
                          <a:ea typeface="+mn-ea"/>
                          <a:cs typeface="+mn-cs"/>
                        </a:rPr>
                        <a:t>X</a:t>
                      </a:r>
                      <a:r>
                        <a:rPr lang="ru-RU" sz="1799" kern="1200" dirty="0">
                          <a:solidFill>
                            <a:schemeClr val="dk1"/>
                          </a:solidFill>
                          <a:effectLst/>
                          <a:latin typeface="+mn-lt"/>
                          <a:ea typeface="+mn-ea"/>
                          <a:cs typeface="+mn-cs"/>
                        </a:rPr>
                        <a:t>) или </a:t>
                      </a:r>
                      <a:r>
                        <a:rPr lang="en-US" sz="1799" b="1" kern="1200" dirty="0">
                          <a:solidFill>
                            <a:schemeClr val="dk1"/>
                          </a:solidFill>
                          <a:effectLst/>
                          <a:latin typeface="+mn-lt"/>
                          <a:ea typeface="+mn-ea"/>
                          <a:cs typeface="+mn-cs"/>
                        </a:rPr>
                        <a:t>Remove All Terminated Launches</a:t>
                      </a:r>
                      <a:r>
                        <a:rPr lang="en-US" sz="1799" kern="1200" dirty="0">
                          <a:solidFill>
                            <a:schemeClr val="dk1"/>
                          </a:solidFill>
                          <a:effectLst/>
                          <a:latin typeface="+mn-lt"/>
                          <a:ea typeface="+mn-ea"/>
                          <a:cs typeface="+mn-cs"/>
                        </a:rPr>
                        <a:t> </a:t>
                      </a:r>
                      <a:r>
                        <a:rPr lang="ru-RU" sz="1799" kern="1200" dirty="0">
                          <a:solidFill>
                            <a:schemeClr val="dk1"/>
                          </a:solidFill>
                          <a:effectLst/>
                          <a:latin typeface="+mn-lt"/>
                          <a:ea typeface="+mn-ea"/>
                          <a:cs typeface="+mn-cs"/>
                        </a:rPr>
                        <a:t>(двойной </a:t>
                      </a:r>
                      <a:r>
                        <a:rPr lang="en-US" sz="1799" kern="1200" dirty="0">
                          <a:solidFill>
                            <a:schemeClr val="dk1"/>
                          </a:solidFill>
                          <a:effectLst/>
                          <a:latin typeface="+mn-lt"/>
                          <a:ea typeface="+mn-ea"/>
                          <a:cs typeface="+mn-cs"/>
                        </a:rPr>
                        <a:t>X</a:t>
                      </a:r>
                      <a:r>
                        <a:rPr lang="ru-RU" sz="1799" kern="1200" dirty="0">
                          <a:solidFill>
                            <a:schemeClr val="dk1"/>
                          </a:solidFill>
                          <a:effectLst/>
                          <a:latin typeface="+mn-lt"/>
                          <a:ea typeface="+mn-ea"/>
                          <a:cs typeface="+mn-cs"/>
                        </a:rPr>
                        <a:t>) кнопки справа от этой кнопки</a:t>
                      </a:r>
                      <a:r>
                        <a:rPr lang="en-RU" dirty="0">
                          <a:effectLst/>
                        </a:rPr>
                        <a:t> </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31" descr="The context menu in the debug view showing how to terminate and remove a launch">
            <a:extLst>
              <a:ext uri="{FF2B5EF4-FFF2-40B4-BE49-F238E27FC236}">
                <a16:creationId xmlns:a16="http://schemas.microsoft.com/office/drawing/2014/main" id="{F21FF92D-3152-9A31-A953-8B254649C2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4234" y="1492088"/>
            <a:ext cx="5715000" cy="3230880"/>
          </a:xfrm>
          <a:prstGeom prst="rect">
            <a:avLst/>
          </a:prstGeom>
          <a:noFill/>
          <a:ln>
            <a:noFill/>
          </a:ln>
        </p:spPr>
      </p:pic>
      <p:sp>
        <p:nvSpPr>
          <p:cNvPr id="6" name="Прямоугольник 5">
            <a:extLst>
              <a:ext uri="{FF2B5EF4-FFF2-40B4-BE49-F238E27FC236}">
                <a16:creationId xmlns:a16="http://schemas.microsoft.com/office/drawing/2014/main" id="{72439AAE-DCC2-4C62-BF51-3E73ADCFD72B}"/>
              </a:ext>
            </a:extLst>
          </p:cNvPr>
          <p:cNvSpPr/>
          <p:nvPr/>
        </p:nvSpPr>
        <p:spPr>
          <a:xfrm>
            <a:off x="5854234" y="4906027"/>
            <a:ext cx="6096000" cy="646331"/>
          </a:xfrm>
          <a:prstGeom prst="rect">
            <a:avLst/>
          </a:prstGeom>
        </p:spPr>
        <p:txBody>
          <a:bodyPr>
            <a:spAutoFit/>
          </a:bodyPr>
          <a:lstStyle/>
          <a:p>
            <a:pPr algn="ctr"/>
            <a:r>
              <a:rPr lang="ru-RU" b="1" dirty="0">
                <a:latin typeface="Times New Roman" panose="02020603050405020304" pitchFamily="18" charset="0"/>
                <a:ea typeface="Calibri" panose="020F0502020204030204" pitchFamily="34" charset="0"/>
              </a:rPr>
              <a:t>Контекстное меню в представлении отладки, показывающее, как завершить и удалить команду</a:t>
            </a:r>
            <a:endParaRPr lang="ru-RU" dirty="0"/>
          </a:p>
        </p:txBody>
      </p:sp>
    </p:spTree>
    <p:extLst>
      <p:ext uri="{BB962C8B-B14F-4D97-AF65-F5344CB8AC3E}">
        <p14:creationId xmlns:p14="http://schemas.microsoft.com/office/powerpoint/2010/main" val="2875650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Подведение итогов</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768672645"/>
              </p:ext>
            </p:extLst>
          </p:nvPr>
        </p:nvGraphicFramePr>
        <p:xfrm>
          <a:off x="623887" y="1590904"/>
          <a:ext cx="8205787" cy="2696464"/>
        </p:xfrm>
        <a:graphic>
          <a:graphicData uri="http://schemas.openxmlformats.org/drawingml/2006/table">
            <a:tbl>
              <a:tblPr firstRow="1" bandRow="1">
                <a:tableStyleId>{5C22544A-7EE6-4342-B048-85BDC9FD1C3A}</a:tableStyleId>
              </a:tblPr>
              <a:tblGrid>
                <a:gridCol w="8205787">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lvl="0"/>
                      <a:r>
                        <a:rPr lang="ru-RU" sz="1799" kern="1200" dirty="0">
                          <a:solidFill>
                            <a:schemeClr val="dk1"/>
                          </a:solidFill>
                          <a:effectLst/>
                          <a:latin typeface="+mn-lt"/>
                          <a:ea typeface="+mn-ea"/>
                          <a:cs typeface="+mn-cs"/>
                        </a:rPr>
                        <a:t>Вы познакомились с платой </a:t>
                      </a:r>
                      <a:r>
                        <a:rPr lang="en-US" sz="1799" kern="1200" dirty="0">
                          <a:solidFill>
                            <a:schemeClr val="dk1"/>
                          </a:solidFill>
                          <a:effectLst/>
                          <a:latin typeface="+mn-lt"/>
                          <a:ea typeface="+mn-ea"/>
                          <a:cs typeface="+mn-cs"/>
                        </a:rPr>
                        <a:t>Red</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V Thing Plus</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pPr lvl="0"/>
                      <a:r>
                        <a:rPr lang="ru-RU" sz="1799" kern="1200" dirty="0">
                          <a:solidFill>
                            <a:schemeClr val="dk1"/>
                          </a:solidFill>
                          <a:effectLst/>
                          <a:latin typeface="+mn-lt"/>
                          <a:ea typeface="+mn-ea"/>
                          <a:cs typeface="+mn-cs"/>
                        </a:rPr>
                        <a:t>Вы узнали, как создать проект для платы </a:t>
                      </a:r>
                      <a:r>
                        <a:rPr lang="en-US" sz="1799" kern="1200" dirty="0">
                          <a:solidFill>
                            <a:schemeClr val="dk1"/>
                          </a:solidFill>
                          <a:effectLst/>
                          <a:latin typeface="+mn-lt"/>
                          <a:ea typeface="+mn-ea"/>
                          <a:cs typeface="+mn-cs"/>
                        </a:rPr>
                        <a:t>Red</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V Thing Plus</a:t>
                      </a:r>
                      <a:r>
                        <a:rPr lang="ru-RU" sz="1799" kern="1200" dirty="0">
                          <a:solidFill>
                            <a:schemeClr val="dk1"/>
                          </a:solidFill>
                          <a:effectLst/>
                          <a:latin typeface="+mn-lt"/>
                          <a:ea typeface="+mn-ea"/>
                          <a:cs typeface="+mn-cs"/>
                        </a:rPr>
                        <a:t> в </a:t>
                      </a:r>
                      <a:r>
                        <a:rPr lang="en-US" sz="1799" kern="1200" dirty="0">
                          <a:solidFill>
                            <a:schemeClr val="dk1"/>
                          </a:solidFill>
                          <a:effectLst/>
                          <a:latin typeface="+mn-lt"/>
                          <a:ea typeface="+mn-ea"/>
                          <a:cs typeface="+mn-cs"/>
                        </a:rPr>
                        <a:t>Freedom Studio</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pPr lvl="0"/>
                      <a:r>
                        <a:rPr lang="ru-RU" sz="1799" kern="1200" dirty="0">
                          <a:solidFill>
                            <a:schemeClr val="dk1"/>
                          </a:solidFill>
                          <a:effectLst/>
                          <a:latin typeface="+mn-lt"/>
                          <a:ea typeface="+mn-ea"/>
                          <a:cs typeface="+mn-cs"/>
                        </a:rPr>
                        <a:t>Вы узнали, как загружать свои приложения на плату, используя ее фиктивный интерфейс </a:t>
                      </a:r>
                      <a:r>
                        <a:rPr lang="en-US" sz="1799" kern="1200" dirty="0">
                          <a:solidFill>
                            <a:schemeClr val="dk1"/>
                          </a:solidFill>
                          <a:effectLst/>
                          <a:latin typeface="+mn-lt"/>
                          <a:ea typeface="+mn-ea"/>
                          <a:cs typeface="+mn-cs"/>
                        </a:rPr>
                        <a:t>USB</a:t>
                      </a:r>
                      <a:r>
                        <a:rPr lang="ru-RU" sz="1799" kern="1200" dirty="0">
                          <a:solidFill>
                            <a:schemeClr val="dk1"/>
                          </a:solidFill>
                          <a:effectLst/>
                          <a:latin typeface="+mn-lt"/>
                          <a:ea typeface="+mn-ea"/>
                          <a:cs typeface="+mn-cs"/>
                        </a:rPr>
                        <a:t>-накопителя.</a:t>
                      </a:r>
                      <a:endParaRPr lang="en-RU" sz="1799" kern="1200" dirty="0">
                        <a:solidFill>
                          <a:schemeClr val="dk1"/>
                        </a:solidFill>
                        <a:effectLst/>
                        <a:latin typeface="+mn-lt"/>
                        <a:ea typeface="+mn-ea"/>
                        <a:cs typeface="+mn-cs"/>
                      </a:endParaRPr>
                    </a:p>
                    <a:p>
                      <a:pPr lvl="0"/>
                      <a:r>
                        <a:rPr lang="ru-RU" sz="1799" kern="1200" dirty="0">
                          <a:solidFill>
                            <a:schemeClr val="dk1"/>
                          </a:solidFill>
                          <a:effectLst/>
                          <a:latin typeface="+mn-lt"/>
                          <a:ea typeface="+mn-ea"/>
                          <a:cs typeface="+mn-cs"/>
                        </a:rPr>
                        <a:t>Вы также узнали, как отлаживать свои приложения с помощью отладчика </a:t>
                      </a:r>
                      <a:r>
                        <a:rPr lang="en-US" sz="1799" kern="1200" dirty="0">
                          <a:solidFill>
                            <a:schemeClr val="dk1"/>
                          </a:solidFill>
                          <a:effectLst/>
                          <a:latin typeface="+mn-lt"/>
                          <a:ea typeface="+mn-ea"/>
                          <a:cs typeface="+mn-cs"/>
                        </a:rPr>
                        <a:t>Freedom Studio</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ru-RU" sz="1799" kern="1200" dirty="0">
                          <a:solidFill>
                            <a:schemeClr val="dk1"/>
                          </a:solidFill>
                          <a:effectLst/>
                          <a:latin typeface="+mn-lt"/>
                          <a:ea typeface="+mn-ea"/>
                          <a:cs typeface="+mn-cs"/>
                        </a:rPr>
                        <a:t>Не стесняйтесь возвращаться к этому материалу, если вам понадобится освежить его в памяти в будущем.</a:t>
                      </a:r>
                      <a:r>
                        <a:rPr lang="en-RU" dirty="0">
                          <a:effectLst/>
                        </a:rPr>
                        <a:t> </a:t>
                      </a:r>
                      <a:endParaRPr lang="en-RU" sz="1799" b="1"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224764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7"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Tree>
    <p:extLst>
      <p:ext uri="{BB962C8B-B14F-4D97-AF65-F5344CB8AC3E}">
        <p14:creationId xmlns:p14="http://schemas.microsoft.com/office/powerpoint/2010/main" val="33686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2" descr="A top-view of the Red-V Thing Plus board">
            <a:extLst>
              <a:ext uri="{FF2B5EF4-FFF2-40B4-BE49-F238E27FC236}">
                <a16:creationId xmlns:a16="http://schemas.microsoft.com/office/drawing/2014/main" id="{9CB45302-3456-E8C0-0DB3-B3579805B2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1606" y="2443901"/>
            <a:ext cx="3570301" cy="3570301"/>
          </a:xfrm>
          <a:prstGeom prst="rect">
            <a:avLst/>
          </a:prstGeom>
          <a:noFill/>
          <a:ln>
            <a:noFill/>
          </a:ln>
        </p:spPr>
      </p:pic>
      <p:pic>
        <p:nvPicPr>
          <p:cNvPr id="27" name="Рисунок 26" descr="The Red-V Thing Plus Board">
            <a:extLst>
              <a:ext uri="{FF2B5EF4-FFF2-40B4-BE49-F238E27FC236}">
                <a16:creationId xmlns:a16="http://schemas.microsoft.com/office/drawing/2014/main" id="{4A44CB25-98EB-4621-A9A9-4C90C8E2C3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5332" y="2515464"/>
            <a:ext cx="4047042" cy="4277032"/>
          </a:xfrm>
          <a:prstGeom prst="rect">
            <a:avLst/>
          </a:prstGeom>
          <a:noFill/>
          <a:ln>
            <a:noFill/>
          </a:ln>
        </p:spPr>
      </p:pic>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Устройство платы </a:t>
            </a:r>
            <a:r>
              <a:rPr lang="en-US" sz="1200" b="1" dirty="0">
                <a:solidFill>
                  <a:schemeClr val="tx1"/>
                </a:solidFill>
                <a:latin typeface="Nunito Sans" pitchFamily="2" charset="77"/>
                <a:ea typeface="Verdana" panose="020B0604030504040204" pitchFamily="34" charset="0"/>
                <a:cs typeface="Verdana" panose="020B0604030504040204" pitchFamily="34" charset="0"/>
              </a:rPr>
              <a:t>Red-V Thing Plus</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6430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Плата </a:t>
            </a:r>
            <a:r>
              <a:rPr lang="en-US" dirty="0"/>
              <a:t>RISC-V</a:t>
            </a:r>
            <a:r>
              <a:rPr lang="ru-RU" dirty="0"/>
              <a:t> – </a:t>
            </a:r>
            <a:r>
              <a:rPr lang="en-US" dirty="0"/>
              <a:t>Red-V Thing Plus</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8" name="Рисунок 27" descr="A bottom-view of the Red-V Thing Plus board">
            <a:extLst>
              <a:ext uri="{FF2B5EF4-FFF2-40B4-BE49-F238E27FC236}">
                <a16:creationId xmlns:a16="http://schemas.microsoft.com/office/drawing/2014/main" id="{57F246F1-0073-4778-A1A8-ACD8ADD4E2D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709024" y="2391387"/>
            <a:ext cx="3146277" cy="3642615"/>
          </a:xfrm>
          <a:prstGeom prst="rect">
            <a:avLst/>
          </a:prstGeom>
          <a:noFill/>
          <a:ln>
            <a:noFill/>
          </a:ln>
        </p:spPr>
      </p:pic>
      <p:sp>
        <p:nvSpPr>
          <p:cNvPr id="7" name="TextBox 6">
            <a:extLst>
              <a:ext uri="{FF2B5EF4-FFF2-40B4-BE49-F238E27FC236}">
                <a16:creationId xmlns:a16="http://schemas.microsoft.com/office/drawing/2014/main" id="{116438D8-7520-EA7F-5BB7-900E539A4F01}"/>
              </a:ext>
            </a:extLst>
          </p:cNvPr>
          <p:cNvSpPr txBox="1"/>
          <p:nvPr/>
        </p:nvSpPr>
        <p:spPr>
          <a:xfrm>
            <a:off x="621352" y="1578226"/>
            <a:ext cx="5707886" cy="1569660"/>
          </a:xfrm>
          <a:prstGeom prst="rect">
            <a:avLst/>
          </a:prstGeom>
          <a:noFill/>
        </p:spPr>
        <p:txBody>
          <a:bodyPr wrap="square">
            <a:spAutoFit/>
          </a:bodyPr>
          <a:lstStyle/>
          <a:p>
            <a:pPr marL="0" marR="0" indent="0" algn="l" rtl="0" eaLnBrk="1" fontAlgn="auto" latinLnBrk="0" hangingPunct="1">
              <a:spcBef>
                <a:spcPts val="0"/>
              </a:spcBef>
              <a:spcAft>
                <a:spcPts val="0"/>
              </a:spcAft>
            </a:pPr>
            <a:r>
              <a:rPr lang="ru-RU" sz="1200" b="0" i="0" u="none" strike="noStrike" kern="1200" dirty="0">
                <a:solidFill>
                  <a:srgbClr val="000000"/>
                </a:solidFill>
                <a:effectLst/>
                <a:latin typeface="Nunito Sans" pitchFamily="2" charset="77"/>
                <a:ea typeface="Verdana" panose="020B0604030504040204" pitchFamily="34" charset="0"/>
              </a:rPr>
              <a:t>1. Микроконтроллер </a:t>
            </a:r>
            <a:r>
              <a:rPr lang="en-US" sz="1200" b="0" i="0" u="none" strike="noStrike" kern="1200" dirty="0">
                <a:solidFill>
                  <a:srgbClr val="000000"/>
                </a:solidFill>
                <a:effectLst/>
                <a:latin typeface="Nunito Sans" pitchFamily="2" charset="77"/>
                <a:ea typeface="Verdana" panose="020B0604030504040204" pitchFamily="34" charset="0"/>
              </a:rPr>
              <a:t>RISC-V </a:t>
            </a:r>
            <a:r>
              <a:rPr lang="ru-RU" sz="1200" b="0" i="0" u="none" strike="noStrike" kern="1200" dirty="0">
                <a:solidFill>
                  <a:srgbClr val="000000"/>
                </a:solidFill>
                <a:effectLst/>
                <a:latin typeface="Nunito Sans" pitchFamily="2" charset="77"/>
                <a:ea typeface="Verdana" panose="020B0604030504040204" pitchFamily="34" charset="0"/>
              </a:rPr>
              <a:t> </a:t>
            </a:r>
            <a:r>
              <a:rPr lang="en-US" sz="1200" b="0" i="0" u="none" strike="noStrike" kern="1200" dirty="0">
                <a:solidFill>
                  <a:srgbClr val="000000"/>
                </a:solidFill>
                <a:effectLst/>
                <a:latin typeface="Nunito Sans" pitchFamily="2" charset="77"/>
                <a:ea typeface="Verdana" panose="020B0604030504040204" pitchFamily="34" charset="0"/>
              </a:rPr>
              <a:t>Freedom E310-G002</a:t>
            </a:r>
            <a:endParaRPr lang="en-RU"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200" b="0" i="0" u="none" strike="noStrike" kern="1200" dirty="0">
                <a:solidFill>
                  <a:srgbClr val="000000"/>
                </a:solidFill>
                <a:effectLst/>
                <a:latin typeface="Nunito Sans" pitchFamily="2" charset="77"/>
              </a:rPr>
              <a:t>2. Контроллер </a:t>
            </a:r>
            <a:r>
              <a:rPr lang="en-US" sz="1200" b="0" i="0" u="none" strike="noStrike" kern="1200" dirty="0">
                <a:solidFill>
                  <a:srgbClr val="000000"/>
                </a:solidFill>
                <a:effectLst/>
                <a:latin typeface="Nunito Sans" pitchFamily="2" charset="77"/>
              </a:rPr>
              <a:t>NXP </a:t>
            </a:r>
            <a:r>
              <a:rPr lang="en-US" sz="1200" b="0" i="0" u="none" strike="noStrike" kern="1200" dirty="0" err="1">
                <a:solidFill>
                  <a:srgbClr val="000000"/>
                </a:solidFill>
                <a:effectLst/>
                <a:latin typeface="Nunito Sans" pitchFamily="2" charset="77"/>
              </a:rPr>
              <a:t>Kinetis</a:t>
            </a:r>
            <a:r>
              <a:rPr lang="en-US" sz="1200" b="0" i="0" u="none" strike="noStrike" kern="1200" dirty="0">
                <a:solidFill>
                  <a:srgbClr val="000000"/>
                </a:solidFill>
                <a:effectLst/>
                <a:latin typeface="Nunito Sans" pitchFamily="2" charset="77"/>
              </a:rPr>
              <a:t> ARM Cortex-M4 MCU</a:t>
            </a:r>
            <a:endParaRPr lang="en-RU" sz="12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ru-RU" sz="1200" b="0" i="0" u="none" strike="noStrike" kern="1200" dirty="0">
                <a:solidFill>
                  <a:srgbClr val="000000"/>
                </a:solidFill>
                <a:effectLst/>
                <a:latin typeface="Nunito Sans" pitchFamily="2" charset="77"/>
                <a:ea typeface="Verdana" panose="020B0604030504040204" pitchFamily="34" charset="0"/>
              </a:rPr>
              <a:t>3. </a:t>
            </a:r>
            <a:r>
              <a:rPr lang="ru-RU" sz="1200" b="0" i="0" u="none" strike="noStrike" kern="1200" dirty="0" err="1">
                <a:solidFill>
                  <a:srgbClr val="000000"/>
                </a:solidFill>
                <a:effectLst/>
                <a:latin typeface="Nunito Sans" pitchFamily="2" charset="77"/>
                <a:ea typeface="Verdana" panose="020B0604030504040204" pitchFamily="34" charset="0"/>
              </a:rPr>
              <a:t>Флеш</a:t>
            </a:r>
            <a:r>
              <a:rPr lang="ru-RU" sz="1200" b="0" i="0" u="none" strike="noStrike" kern="1200" dirty="0">
                <a:solidFill>
                  <a:srgbClr val="000000"/>
                </a:solidFill>
                <a:effectLst/>
                <a:latin typeface="Nunito Sans" pitchFamily="2" charset="77"/>
                <a:ea typeface="Verdana" panose="020B0604030504040204" pitchFamily="34" charset="0"/>
              </a:rPr>
              <a:t>-память 4 </a:t>
            </a:r>
            <a:r>
              <a:rPr lang="ru-RU" sz="1200" b="0" i="0" u="none" strike="noStrike" kern="1200" dirty="0" err="1">
                <a:solidFill>
                  <a:srgbClr val="000000"/>
                </a:solidFill>
                <a:effectLst/>
                <a:latin typeface="Nunito Sans" pitchFamily="2" charset="77"/>
                <a:ea typeface="Verdana" panose="020B0604030504040204" pitchFamily="34" charset="0"/>
              </a:rPr>
              <a:t>МБайт</a:t>
            </a:r>
            <a:endParaRPr lang="en-RU"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200" b="0" i="0" u="none" strike="noStrike" kern="1200" dirty="0">
                <a:solidFill>
                  <a:srgbClr val="000000"/>
                </a:solidFill>
                <a:effectLst/>
                <a:latin typeface="Nunito Sans" pitchFamily="2" charset="77"/>
              </a:rPr>
              <a:t>4. Память для скетчей 16 </a:t>
            </a:r>
            <a:r>
              <a:rPr lang="ru-RU" sz="1200" b="0" i="0" u="none" strike="noStrike" kern="1200" dirty="0" err="1">
                <a:solidFill>
                  <a:srgbClr val="000000"/>
                </a:solidFill>
                <a:effectLst/>
                <a:latin typeface="Nunito Sans" pitchFamily="2" charset="77"/>
              </a:rPr>
              <a:t>КБайт</a:t>
            </a:r>
            <a:endParaRPr lang="en-RU"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200" b="0" i="0" u="none" strike="noStrike" kern="1200" dirty="0">
                <a:solidFill>
                  <a:srgbClr val="000000"/>
                </a:solidFill>
                <a:effectLst/>
                <a:latin typeface="Nunito Sans" pitchFamily="2" charset="77"/>
              </a:rPr>
              <a:t>5. Интерфейс </a:t>
            </a:r>
            <a:r>
              <a:rPr lang="en-US" sz="1200" b="0" i="0" u="none" strike="noStrike" kern="1200" dirty="0">
                <a:solidFill>
                  <a:srgbClr val="000000"/>
                </a:solidFill>
                <a:effectLst/>
                <a:latin typeface="Nunito Sans" pitchFamily="2" charset="77"/>
              </a:rPr>
              <a:t>USB</a:t>
            </a:r>
            <a:endParaRPr lang="en-RU" sz="12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sz="1200" b="0" i="0" u="none" strike="noStrike" kern="1200" dirty="0">
                <a:solidFill>
                  <a:srgbClr val="000000"/>
                </a:solidFill>
                <a:effectLst/>
                <a:latin typeface="Nunito Sans" pitchFamily="2" charset="77"/>
              </a:rPr>
              <a:t>6. </a:t>
            </a:r>
            <a:r>
              <a:rPr lang="ru-RU" sz="1200" b="0" i="0" u="none" strike="noStrike" kern="1200" dirty="0">
                <a:solidFill>
                  <a:srgbClr val="000000"/>
                </a:solidFill>
                <a:effectLst/>
                <a:latin typeface="Nunito Sans" pitchFamily="2" charset="77"/>
              </a:rPr>
              <a:t>Интерфейс </a:t>
            </a:r>
            <a:r>
              <a:rPr lang="en-US" sz="1200" b="0" i="0" u="none" strike="noStrike" kern="1200" dirty="0">
                <a:solidFill>
                  <a:srgbClr val="000000"/>
                </a:solidFill>
                <a:effectLst/>
                <a:latin typeface="Nunito Sans" pitchFamily="2" charset="77"/>
              </a:rPr>
              <a:t>JTAG</a:t>
            </a:r>
            <a:r>
              <a:rPr lang="ru-RU" sz="1200" b="0" i="0" u="none" strike="noStrike" kern="1200" dirty="0">
                <a:solidFill>
                  <a:srgbClr val="000000"/>
                </a:solidFill>
                <a:effectLst/>
                <a:latin typeface="Nunito Sans" pitchFamily="2" charset="77"/>
              </a:rPr>
              <a:t> </a:t>
            </a:r>
            <a:r>
              <a:rPr lang="en-US" sz="1200" b="0" i="0" u="none" strike="noStrike" kern="1200" dirty="0">
                <a:solidFill>
                  <a:srgbClr val="000000"/>
                </a:solidFill>
                <a:effectLst/>
                <a:latin typeface="Nunito Sans" pitchFamily="2" charset="77"/>
              </a:rPr>
              <a:t>JTAG interface via the FE310's NXP K22 ARM Cortex-M4</a:t>
            </a:r>
            <a:endParaRPr lang="en-RU"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200" b="0" i="0" u="none" strike="noStrike" kern="1200" dirty="0">
                <a:solidFill>
                  <a:srgbClr val="000000"/>
                </a:solidFill>
                <a:effectLst/>
                <a:latin typeface="Nunito Sans" pitchFamily="2" charset="77"/>
              </a:rPr>
              <a:t>7. </a:t>
            </a:r>
            <a:r>
              <a:rPr lang="ru-RU" sz="1200" b="0" i="0" u="none" strike="noStrike" kern="1200" dirty="0">
                <a:solidFill>
                  <a:srgbClr val="000000"/>
                </a:solidFill>
                <a:effectLst/>
                <a:latin typeface="Nunito Sans" pitchFamily="2" charset="77"/>
              </a:rPr>
              <a:t>Интерфейс </a:t>
            </a:r>
            <a:r>
              <a:rPr lang="en-US" sz="1200" b="0" i="0" u="none" strike="noStrike" kern="1200" dirty="0">
                <a:solidFill>
                  <a:srgbClr val="000000"/>
                </a:solidFill>
                <a:effectLst/>
                <a:latin typeface="Nunito Sans" pitchFamily="2" charset="77"/>
              </a:rPr>
              <a:t>I2C</a:t>
            </a:r>
            <a:endParaRPr lang="en-RU"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200" b="0" i="0" u="none" strike="noStrike" kern="1200" dirty="0">
                <a:solidFill>
                  <a:srgbClr val="000000"/>
                </a:solidFill>
                <a:effectLst/>
                <a:latin typeface="Nunito Sans" pitchFamily="2" charset="77"/>
              </a:rPr>
              <a:t>8. Кнопки управления</a:t>
            </a:r>
            <a:endParaRPr lang="en-RU" sz="1200" b="0" i="0" u="none" strike="noStrike" dirty="0">
              <a:effectLst/>
              <a:latin typeface="Arial" panose="020B0604020202020204" pitchFamily="34" charset="0"/>
            </a:endParaRPr>
          </a:p>
        </p:txBody>
      </p:sp>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en-US" sz="1200" b="1" dirty="0">
                <a:solidFill>
                  <a:schemeClr val="tx1"/>
                </a:solidFill>
                <a:latin typeface="Nunito Sans" pitchFamily="2" charset="77"/>
                <a:ea typeface="Verdana" panose="020B0604030504040204" pitchFamily="34" charset="0"/>
                <a:cs typeface="Verdana" panose="020B0604030504040204" pitchFamily="34" charset="0"/>
              </a:rPr>
              <a:t>IDE</a:t>
            </a:r>
            <a:r>
              <a:rPr lang="en-GB" sz="1200" b="1" dirty="0">
                <a:solidFill>
                  <a:schemeClr val="tx1"/>
                </a:solidFill>
                <a:latin typeface="Nunito Sans" pitchFamily="2" charset="77"/>
                <a:ea typeface="Verdana" panose="020B0604030504040204" pitchFamily="34" charset="0"/>
                <a:cs typeface="Verdana" panose="020B0604030504040204" pitchFamily="34" charset="0"/>
              </a:rPr>
              <a:t>, </a:t>
            </a:r>
            <a:r>
              <a:rPr lang="ru-RU" sz="1200" b="1" dirty="0">
                <a:solidFill>
                  <a:schemeClr val="tx1"/>
                </a:solidFill>
                <a:latin typeface="Nunito Sans" pitchFamily="2" charset="77"/>
                <a:ea typeface="Verdana" panose="020B0604030504040204" pitchFamily="34" charset="0"/>
                <a:cs typeface="Verdana" panose="020B0604030504040204" pitchFamily="34" charset="0"/>
              </a:rPr>
              <a:t>которую мы будем использовать в этом курсе  </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23252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Среда разработки </a:t>
            </a: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5" descr="JLink driver installer for Windows 10, 64-bit">
            <a:extLst>
              <a:ext uri="{FF2B5EF4-FFF2-40B4-BE49-F238E27FC236}">
                <a16:creationId xmlns:a16="http://schemas.microsoft.com/office/drawing/2014/main" id="{A0A434C8-F9A4-59DE-F6D1-EF4431DD71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2900" y="2698120"/>
            <a:ext cx="5715000" cy="2141220"/>
          </a:xfrm>
          <a:prstGeom prst="rect">
            <a:avLst/>
          </a:prstGeom>
          <a:noFill/>
          <a:ln>
            <a:noFill/>
          </a:ln>
        </p:spPr>
      </p:pic>
      <p:sp>
        <p:nvSpPr>
          <p:cNvPr id="8" name="TextBox 7">
            <a:extLst>
              <a:ext uri="{FF2B5EF4-FFF2-40B4-BE49-F238E27FC236}">
                <a16:creationId xmlns:a16="http://schemas.microsoft.com/office/drawing/2014/main" id="{F7A64D95-DA93-E3F4-55B8-FD3259DFE0D4}"/>
              </a:ext>
            </a:extLst>
          </p:cNvPr>
          <p:cNvSpPr txBox="1"/>
          <p:nvPr/>
        </p:nvSpPr>
        <p:spPr>
          <a:xfrm>
            <a:off x="548065" y="1578226"/>
            <a:ext cx="9476468" cy="1015663"/>
          </a:xfrm>
          <a:prstGeom prst="rect">
            <a:avLst/>
          </a:prstGeom>
          <a:noFill/>
        </p:spPr>
        <p:txBody>
          <a:bodyPr wrap="square">
            <a:spAutoFit/>
          </a:bodyPr>
          <a:lstStyle/>
          <a:p>
            <a:pPr marL="285750" indent="-285750">
              <a:buFont typeface="Arial" panose="020B0604020202020204" pitchFamily="34" charset="0"/>
              <a:buChar char="•"/>
            </a:pPr>
            <a:r>
              <a:rPr lang="ru-RU" sz="1200" b="0" i="0" dirty="0">
                <a:latin typeface="Nunito Sans" pitchFamily="2" charset="77"/>
              </a:rPr>
              <a:t>На момент создания курса </a:t>
            </a:r>
            <a:r>
              <a:rPr lang="en-US" sz="1200" dirty="0" err="1">
                <a:latin typeface="Nunito Sans" pitchFamily="2" charset="77"/>
              </a:rPr>
              <a:t>пос</a:t>
            </a:r>
            <a:r>
              <a:rPr lang="ru-RU" sz="1200" dirty="0" err="1">
                <a:latin typeface="Nunito Sans" pitchFamily="2" charset="77"/>
              </a:rPr>
              <a:t>ледняя</a:t>
            </a:r>
            <a:r>
              <a:rPr lang="ru-RU" sz="1200" b="0" i="0" dirty="0">
                <a:latin typeface="Nunito Sans" pitchFamily="2" charset="77"/>
              </a:rPr>
              <a:t> версия 2021.04.1. </a:t>
            </a:r>
          </a:p>
          <a:p>
            <a:pPr marL="285750" indent="-285750">
              <a:buFont typeface="Arial" panose="020B0604020202020204" pitchFamily="34" charset="0"/>
              <a:buChar char="•"/>
            </a:pPr>
            <a:endParaRPr lang="ru-RU" sz="1200" dirty="0">
              <a:latin typeface="Nunito Sans" pitchFamily="2" charset="77"/>
            </a:endParaRPr>
          </a:p>
          <a:p>
            <a:pPr marL="285750" indent="-285750">
              <a:buFont typeface="Arial" panose="020B0604020202020204" pitchFamily="34" charset="0"/>
              <a:buChar char="•"/>
            </a:pPr>
            <a:r>
              <a:rPr lang="ru-RU" sz="1200" b="0" i="0" dirty="0">
                <a:latin typeface="Nunito Sans" pitchFamily="2" charset="77"/>
              </a:rPr>
              <a:t>Доступны версии для </a:t>
            </a:r>
            <a:r>
              <a:rPr lang="en-US" sz="1200" b="0" i="0" dirty="0">
                <a:latin typeface="Nunito Sans" pitchFamily="2" charset="77"/>
              </a:rPr>
              <a:t>Windows, macOS </a:t>
            </a:r>
            <a:r>
              <a:rPr lang="ru-RU" sz="1200" b="0" i="0" dirty="0">
                <a:latin typeface="Nunito Sans" pitchFamily="2" charset="77"/>
              </a:rPr>
              <a:t>и </a:t>
            </a:r>
            <a:r>
              <a:rPr lang="en-US" sz="1200" b="0" i="0" dirty="0">
                <a:latin typeface="Nunito Sans" pitchFamily="2" charset="77"/>
              </a:rPr>
              <a:t>Linux.</a:t>
            </a:r>
            <a:r>
              <a:rPr lang="ru-RU" sz="1200" b="0" i="0" dirty="0">
                <a:latin typeface="Nunito Sans" pitchFamily="2" charset="77"/>
              </a:rPr>
              <a:t> Здесь и далее мы используем версию </a:t>
            </a:r>
            <a:r>
              <a:rPr lang="en-US" sz="1200" b="0" i="0" dirty="0" err="1">
                <a:latin typeface="Nunito Sans" pitchFamily="2" charset="77"/>
              </a:rPr>
              <a:t>SiFive</a:t>
            </a:r>
            <a:r>
              <a:rPr lang="en-US" sz="1200" b="0" i="0" dirty="0">
                <a:latin typeface="Nunito Sans" pitchFamily="2" charset="77"/>
              </a:rPr>
              <a:t> Freedom Studio </a:t>
            </a:r>
            <a:r>
              <a:rPr lang="ru-RU" sz="1200" b="0" i="0" dirty="0">
                <a:latin typeface="Nunito Sans" pitchFamily="2" charset="77"/>
              </a:rPr>
              <a:t>для </a:t>
            </a:r>
            <a:r>
              <a:rPr lang="en-US" sz="1200" b="0" i="0" dirty="0">
                <a:latin typeface="Nunito Sans" pitchFamily="2" charset="77"/>
              </a:rPr>
              <a:t>Windows 10</a:t>
            </a:r>
            <a:endParaRPr lang="ru-RU" sz="1200" b="0" i="0" dirty="0">
              <a:latin typeface="Nunito Sans" pitchFamily="2" charset="77"/>
            </a:endParaRPr>
          </a:p>
          <a:p>
            <a:pPr marL="285750" indent="-285750">
              <a:buFont typeface="Arial" panose="020B0604020202020204" pitchFamily="34" charset="0"/>
              <a:buChar char="•"/>
            </a:pPr>
            <a:endParaRPr lang="ru-RU" sz="1200" b="0" i="0" dirty="0">
              <a:latin typeface="Nunito Sans" pitchFamily="2" charset="77"/>
            </a:endParaRPr>
          </a:p>
          <a:p>
            <a:pPr marL="285750" indent="-285750">
              <a:buFont typeface="Arial" panose="020B0604020202020204" pitchFamily="34" charset="0"/>
              <a:buChar char="•"/>
            </a:pPr>
            <a:r>
              <a:rPr lang="ru-RU" sz="1200" b="0" i="0" dirty="0">
                <a:latin typeface="Nunito Sans" pitchFamily="2" charset="77"/>
              </a:rPr>
              <a:t>Также необходимо установить </a:t>
            </a:r>
            <a:r>
              <a:rPr lang="en-US" sz="1200" b="0" i="0" dirty="0">
                <a:latin typeface="Nunito Sans" pitchFamily="2" charset="77"/>
              </a:rPr>
              <a:t>J-Link Driver</a:t>
            </a:r>
            <a:r>
              <a:rPr lang="ru-RU" sz="1200" dirty="0">
                <a:latin typeface="Nunito Sans" pitchFamily="2" charset="77"/>
              </a:rPr>
              <a:t> для подключения платы к вашему ноутбуку или ПК</a:t>
            </a:r>
            <a:endParaRPr lang="en-US" sz="1200" b="0" i="0" dirty="0">
              <a:latin typeface="Nunito Sans" pitchFamily="2" charset="77"/>
            </a:endParaRPr>
          </a:p>
        </p:txBody>
      </p:sp>
      <p:sp>
        <p:nvSpPr>
          <p:cNvPr id="7" name="Прямоугольник 6">
            <a:extLst>
              <a:ext uri="{FF2B5EF4-FFF2-40B4-BE49-F238E27FC236}">
                <a16:creationId xmlns:a16="http://schemas.microsoft.com/office/drawing/2014/main" id="{B790AFF7-A2F5-479C-BECF-9420B61B788D}"/>
              </a:ext>
            </a:extLst>
          </p:cNvPr>
          <p:cNvSpPr/>
          <p:nvPr/>
        </p:nvSpPr>
        <p:spPr>
          <a:xfrm>
            <a:off x="4551900" y="4842988"/>
            <a:ext cx="6096000" cy="873572"/>
          </a:xfrm>
          <a:prstGeom prst="rect">
            <a:avLst/>
          </a:prstGeom>
        </p:spPr>
        <p:txBody>
          <a:bodyPr>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Установщик драйверов </a:t>
            </a:r>
            <a:r>
              <a:rPr lang="en-US" b="1" dirty="0" err="1">
                <a:latin typeface="Times New Roman" panose="02020603050405020304" pitchFamily="18" charset="0"/>
                <a:ea typeface="Calibri" panose="020F0502020204030204" pitchFamily="34" charset="0"/>
                <a:cs typeface="Times New Roman" panose="02020603050405020304" pitchFamily="18" charset="0"/>
              </a:rPr>
              <a:t>JLink</a:t>
            </a:r>
            <a:r>
              <a:rPr lang="ru-RU" b="1" dirty="0">
                <a:latin typeface="Times New Roman" panose="02020603050405020304" pitchFamily="18" charset="0"/>
                <a:ea typeface="Calibri" panose="020F0502020204030204" pitchFamily="34" charset="0"/>
                <a:cs typeface="Times New Roman" panose="02020603050405020304" pitchFamily="18" charset="0"/>
              </a:rPr>
              <a:t> для </a:t>
            </a:r>
            <a:r>
              <a:rPr lang="en-US" b="1" dirty="0">
                <a:latin typeface="Times New Roman" panose="02020603050405020304" pitchFamily="18" charset="0"/>
                <a:ea typeface="Calibri" panose="020F0502020204030204" pitchFamily="34" charset="0"/>
                <a:cs typeface="Times New Roman" panose="02020603050405020304" pitchFamily="18" charset="0"/>
              </a:rPr>
              <a:t>Windows</a:t>
            </a:r>
            <a:r>
              <a:rPr lang="ru-RU" b="1" dirty="0">
                <a:latin typeface="Times New Roman" panose="02020603050405020304" pitchFamily="18" charset="0"/>
                <a:ea typeface="Calibri" panose="020F0502020204030204" pitchFamily="34" charset="0"/>
                <a:cs typeface="Times New Roman" panose="02020603050405020304" pitchFamily="18" charset="0"/>
              </a:rPr>
              <a:t> 10, 64-разрядная</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Начало работы</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7" name="Рисунок 8" descr="Freedom Studio shortcut in Windows 10">
            <a:extLst>
              <a:ext uri="{FF2B5EF4-FFF2-40B4-BE49-F238E27FC236}">
                <a16:creationId xmlns:a16="http://schemas.microsoft.com/office/drawing/2014/main" id="{930CD2D4-6B7C-A7DD-2DDE-044D711827B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3094" y="3098373"/>
            <a:ext cx="5267381" cy="2233370"/>
          </a:xfrm>
          <a:prstGeom prst="rect">
            <a:avLst/>
          </a:prstGeom>
          <a:noFill/>
          <a:ln>
            <a:noFill/>
          </a:ln>
        </p:spPr>
      </p:pic>
      <p:pic>
        <p:nvPicPr>
          <p:cNvPr id="8" name="Рисунок 9" descr="Freedom Studio executable in Windows 10">
            <a:extLst>
              <a:ext uri="{FF2B5EF4-FFF2-40B4-BE49-F238E27FC236}">
                <a16:creationId xmlns:a16="http://schemas.microsoft.com/office/drawing/2014/main" id="{2C2FCCAC-A0AE-C381-8CE0-E2FBE7001C9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094" y="1744491"/>
            <a:ext cx="5715000" cy="2141220"/>
          </a:xfrm>
          <a:prstGeom prst="rect">
            <a:avLst/>
          </a:prstGeom>
          <a:noFill/>
          <a:ln>
            <a:noFill/>
          </a:ln>
        </p:spPr>
      </p:pic>
      <p:sp>
        <p:nvSpPr>
          <p:cNvPr id="9" name="Прямоугольник 8">
            <a:extLst>
              <a:ext uri="{FF2B5EF4-FFF2-40B4-BE49-F238E27FC236}">
                <a16:creationId xmlns:a16="http://schemas.microsoft.com/office/drawing/2014/main" id="{651D0B80-8357-439A-A72F-7B14FA936BCF}"/>
              </a:ext>
            </a:extLst>
          </p:cNvPr>
          <p:cNvSpPr/>
          <p:nvPr/>
        </p:nvSpPr>
        <p:spPr>
          <a:xfrm>
            <a:off x="7227643" y="5479353"/>
            <a:ext cx="3997569"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Ярлык </a:t>
            </a:r>
            <a:r>
              <a:rPr lang="en-US" b="1" dirty="0">
                <a:latin typeface="Times New Roman" panose="02020603050405020304" pitchFamily="18" charset="0"/>
                <a:ea typeface="Calibri" panose="020F0502020204030204" pitchFamily="34" charset="0"/>
              </a:rPr>
              <a:t>Freedom Studio </a:t>
            </a:r>
            <a:r>
              <a:rPr lang="ru-RU" b="1" dirty="0">
                <a:latin typeface="Times New Roman" panose="02020603050405020304" pitchFamily="18" charset="0"/>
                <a:ea typeface="Calibri" panose="020F0502020204030204" pitchFamily="34" charset="0"/>
              </a:rPr>
              <a:t>в </a:t>
            </a:r>
            <a:r>
              <a:rPr lang="en-US" b="1" dirty="0">
                <a:latin typeface="Times New Roman" panose="02020603050405020304" pitchFamily="18" charset="0"/>
                <a:ea typeface="Calibri" panose="020F0502020204030204" pitchFamily="34" charset="0"/>
              </a:rPr>
              <a:t>Windows 10</a:t>
            </a:r>
            <a:endParaRPr lang="ru-RU" dirty="0"/>
          </a:p>
        </p:txBody>
      </p:sp>
      <p:sp>
        <p:nvSpPr>
          <p:cNvPr id="10" name="Прямоугольник 9">
            <a:extLst>
              <a:ext uri="{FF2B5EF4-FFF2-40B4-BE49-F238E27FC236}">
                <a16:creationId xmlns:a16="http://schemas.microsoft.com/office/drawing/2014/main" id="{F8ECED1C-9E06-43C8-BB82-EA9551D5A4C0}"/>
              </a:ext>
            </a:extLst>
          </p:cNvPr>
          <p:cNvSpPr/>
          <p:nvPr/>
        </p:nvSpPr>
        <p:spPr>
          <a:xfrm>
            <a:off x="929993" y="4030392"/>
            <a:ext cx="5350054"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Исполняемый файл </a:t>
            </a:r>
            <a:r>
              <a:rPr lang="en-US" b="1" dirty="0">
                <a:latin typeface="Times New Roman" panose="02020603050405020304" pitchFamily="18" charset="0"/>
                <a:ea typeface="Calibri" panose="020F0502020204030204" pitchFamily="34" charset="0"/>
              </a:rPr>
              <a:t>Freedom Studio </a:t>
            </a:r>
            <a:r>
              <a:rPr lang="ru-RU" b="1" dirty="0">
                <a:latin typeface="Times New Roman" panose="02020603050405020304" pitchFamily="18" charset="0"/>
                <a:ea typeface="Calibri" panose="020F0502020204030204" pitchFamily="34" charset="0"/>
              </a:rPr>
              <a:t>в </a:t>
            </a:r>
            <a:r>
              <a:rPr lang="en-US" b="1" dirty="0">
                <a:latin typeface="Times New Roman" panose="02020603050405020304" pitchFamily="18" charset="0"/>
                <a:ea typeface="Calibri" panose="020F0502020204030204" pitchFamily="34" charset="0"/>
              </a:rPr>
              <a:t>Windows 10</a:t>
            </a:r>
            <a:endParaRPr lang="ru-RU" dirty="0"/>
          </a:p>
        </p:txBody>
      </p:sp>
    </p:spTree>
    <p:extLst>
      <p:ext uri="{BB962C8B-B14F-4D97-AF65-F5344CB8AC3E}">
        <p14:creationId xmlns:p14="http://schemas.microsoft.com/office/powerpoint/2010/main" val="17987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Создание проекта</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751976486"/>
              </p:ext>
            </p:extLst>
          </p:nvPr>
        </p:nvGraphicFramePr>
        <p:xfrm>
          <a:off x="623888" y="1590904"/>
          <a:ext cx="4862512" cy="24393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Установите рабочее пространство</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Теперь мы создадим проект. Нажмите на </a:t>
                      </a:r>
                      <a:r>
                        <a:rPr lang="ru-RU" sz="1200" b="0" i="0" dirty="0" err="1">
                          <a:latin typeface="Nunito Sans" pitchFamily="2" charset="77"/>
                        </a:rPr>
                        <a:t>File</a:t>
                      </a:r>
                      <a:r>
                        <a:rPr lang="ru-RU" sz="1200" b="0" i="0" dirty="0">
                          <a:latin typeface="Nunito Sans" pitchFamily="2" charset="77"/>
                        </a:rPr>
                        <a:t> → </a:t>
                      </a:r>
                      <a:r>
                        <a:rPr lang="ru-RU" sz="1200" b="0" i="0" dirty="0" err="1">
                          <a:latin typeface="Nunito Sans" pitchFamily="2" charset="77"/>
                        </a:rPr>
                        <a:t>New</a:t>
                      </a:r>
                      <a:r>
                        <a:rPr lang="ru-RU" sz="1200" b="0" i="0" dirty="0">
                          <a:latin typeface="Nunito Sans" pitchFamily="2" charset="77"/>
                        </a:rPr>
                        <a:t> → Проект программного обеспечения </a:t>
                      </a:r>
                      <a:r>
                        <a:rPr lang="ru-RU" sz="1200" b="0" i="0" dirty="0" err="1">
                          <a:latin typeface="Nunito Sans" pitchFamily="2" charset="77"/>
                        </a:rPr>
                        <a:t>Freedom</a:t>
                      </a:r>
                      <a:r>
                        <a:rPr lang="ru-RU" sz="1200" b="0" i="0" dirty="0">
                          <a:latin typeface="Nunito Sans" pitchFamily="2" charset="77"/>
                        </a:rPr>
                        <a:t> E SDK</a:t>
                      </a:r>
                      <a:r>
                        <a:rPr lang="en-US" sz="1200" b="0" i="0" dirty="0">
                          <a:latin typeface="Nunito Sans" pitchFamily="2" charset="77"/>
                        </a:rPr>
                        <a:t>. </a:t>
                      </a:r>
                      <a:r>
                        <a:rPr lang="ru-RU" sz="1200" b="0" i="0" dirty="0">
                          <a:latin typeface="Nunito Sans" pitchFamily="2" charset="77"/>
                        </a:rPr>
                        <a:t>Это позволит создать проект из </a:t>
                      </a:r>
                      <a:r>
                        <a:rPr lang="en-US" sz="1200" b="0" i="0" dirty="0">
                          <a:latin typeface="Nunito Sans" pitchFamily="2" charset="77"/>
                        </a:rPr>
                        <a:t>Freedom E SDK, </a:t>
                      </a:r>
                      <a:r>
                        <a:rPr lang="ru-RU" sz="1200" b="0" i="0" dirty="0">
                          <a:latin typeface="Nunito Sans" pitchFamily="2" charset="77"/>
                        </a:rPr>
                        <a:t>хранилища демонстрационных программ и пакетов поддержки платы. Это то, откуда мы будем брать образцы проектов </a:t>
                      </a:r>
                      <a:r>
                        <a:rPr lang="en-US" sz="1200" b="0" i="0" dirty="0">
                          <a:latin typeface="Nunito Sans" pitchFamily="2" charset="77"/>
                        </a:rPr>
                        <a:t>HiFive1 REV.</a:t>
                      </a:r>
                      <a:endParaRPr lang="ru-RU" sz="1200" b="0" i="0" dirty="0">
                        <a:latin typeface="Nunito Sans" pitchFamily="2" charset="77"/>
                      </a:endParaRPr>
                    </a:p>
                    <a:p>
                      <a:endParaRPr lang="ru-RU" sz="1200" b="0" i="0" dirty="0">
                        <a:latin typeface="Nunito Sans" pitchFamily="2" charset="77"/>
                      </a:endParaRPr>
                    </a:p>
                    <a:p>
                      <a:r>
                        <a:rPr lang="ru-RU" sz="1200" b="0" i="0" dirty="0">
                          <a:latin typeface="Nunito Sans" pitchFamily="2" charset="77"/>
                        </a:rPr>
                        <a:t>Выполните настройки, как мы демонстрируем в правой части слайда, и нажмите </a:t>
                      </a:r>
                      <a:r>
                        <a:rPr lang="en-US" sz="1200" b="0" i="0" dirty="0">
                          <a:latin typeface="Nunito Sans" pitchFamily="2" charset="77"/>
                        </a:rPr>
                        <a:t>Finish.</a:t>
                      </a:r>
                    </a:p>
                    <a:p>
                      <a:endParaRPr lang="en-US"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13" descr="Creating a new project in Freedom Studio">
            <a:extLst>
              <a:ext uri="{FF2B5EF4-FFF2-40B4-BE49-F238E27FC236}">
                <a16:creationId xmlns:a16="http://schemas.microsoft.com/office/drawing/2014/main" id="{CDE10F4F-3E50-8FF0-8D01-3C50CCB649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644" y="3486230"/>
            <a:ext cx="5715000" cy="1851660"/>
          </a:xfrm>
          <a:prstGeom prst="rect">
            <a:avLst/>
          </a:prstGeom>
          <a:noFill/>
          <a:ln>
            <a:noFill/>
          </a:ln>
        </p:spPr>
      </p:pic>
      <p:grpSp>
        <p:nvGrpSpPr>
          <p:cNvPr id="14" name="Group 13">
            <a:extLst>
              <a:ext uri="{FF2B5EF4-FFF2-40B4-BE49-F238E27FC236}">
                <a16:creationId xmlns:a16="http://schemas.microsoft.com/office/drawing/2014/main" id="{B510E5C3-BA71-0032-3021-1F8257FC4E47}"/>
              </a:ext>
            </a:extLst>
          </p:cNvPr>
          <p:cNvGrpSpPr/>
          <p:nvPr/>
        </p:nvGrpSpPr>
        <p:grpSpPr>
          <a:xfrm>
            <a:off x="6096000" y="1168222"/>
            <a:ext cx="5418010" cy="5080175"/>
            <a:chOff x="6096000" y="1168222"/>
            <a:chExt cx="5418010" cy="5080175"/>
          </a:xfrm>
        </p:grpSpPr>
        <p:pic>
          <p:nvPicPr>
            <p:cNvPr id="23" name="Рисунок 22" descr="The Freedom Studio new project wizard showing the recommended settings">
              <a:extLst>
                <a:ext uri="{FF2B5EF4-FFF2-40B4-BE49-F238E27FC236}">
                  <a16:creationId xmlns:a16="http://schemas.microsoft.com/office/drawing/2014/main" id="{A416C69F-2312-48E5-9335-B9B1966F2FC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168222"/>
              <a:ext cx="5418010" cy="5080175"/>
            </a:xfrm>
            <a:prstGeom prst="rect">
              <a:avLst/>
            </a:prstGeom>
            <a:noFill/>
            <a:ln>
              <a:noFill/>
            </a:ln>
          </p:spPr>
        </p:pic>
        <p:sp>
          <p:nvSpPr>
            <p:cNvPr id="6" name="Rectangular Callout 5">
              <a:extLst>
                <a:ext uri="{FF2B5EF4-FFF2-40B4-BE49-F238E27FC236}">
                  <a16:creationId xmlns:a16="http://schemas.microsoft.com/office/drawing/2014/main" id="{607EAEE6-5124-C168-84EC-CCEE5C519852}"/>
                </a:ext>
              </a:extLst>
            </p:cNvPr>
            <p:cNvSpPr/>
            <p:nvPr/>
          </p:nvSpPr>
          <p:spPr>
            <a:xfrm>
              <a:off x="8643068" y="1677726"/>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Не изменяйте путь по умолчанию</a:t>
              </a:r>
              <a:endParaRPr lang="en-RU" sz="1000" dirty="0">
                <a:solidFill>
                  <a:srgbClr val="FF0000"/>
                </a:solidFill>
              </a:endParaRPr>
            </a:p>
          </p:txBody>
        </p:sp>
        <p:sp>
          <p:nvSpPr>
            <p:cNvPr id="7" name="Rectangular Callout 6">
              <a:extLst>
                <a:ext uri="{FF2B5EF4-FFF2-40B4-BE49-F238E27FC236}">
                  <a16:creationId xmlns:a16="http://schemas.microsoft.com/office/drawing/2014/main" id="{6E3DA2AB-4FC7-8BD3-4E86-28FA050210EE}"/>
                </a:ext>
              </a:extLst>
            </p:cNvPr>
            <p:cNvSpPr/>
            <p:nvPr/>
          </p:nvSpPr>
          <p:spPr>
            <a:xfrm>
              <a:off x="9236792" y="2410092"/>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a:t>
              </a:r>
              <a:r>
                <a:rPr lang="en-US" sz="1000" dirty="0">
                  <a:solidFill>
                    <a:srgbClr val="FF0000"/>
                  </a:solidFill>
                </a:rPr>
                <a:t>HiFive1 Rev B</a:t>
              </a:r>
              <a:endParaRPr lang="en-RU" sz="1000" dirty="0">
                <a:solidFill>
                  <a:srgbClr val="FF0000"/>
                </a:solidFill>
              </a:endParaRPr>
            </a:p>
          </p:txBody>
        </p:sp>
        <p:sp>
          <p:nvSpPr>
            <p:cNvPr id="8" name="Rectangular Callout 7">
              <a:extLst>
                <a:ext uri="{FF2B5EF4-FFF2-40B4-BE49-F238E27FC236}">
                  <a16:creationId xmlns:a16="http://schemas.microsoft.com/office/drawing/2014/main" id="{21F8C90E-A3AC-0FD3-EF6B-1916BAE7EDAB}"/>
                </a:ext>
              </a:extLst>
            </p:cNvPr>
            <p:cNvSpPr/>
            <p:nvPr/>
          </p:nvSpPr>
          <p:spPr>
            <a:xfrm>
              <a:off x="8067335" y="3023926"/>
              <a:ext cx="1606163" cy="302149"/>
            </a:xfrm>
            <a:prstGeom prst="wedgeRectCallout">
              <a:avLst>
                <a:gd name="adj1" fmla="val -75470"/>
                <a:gd name="adj2" fmla="val 114425"/>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Оставьте пустыми все три пункта</a:t>
              </a:r>
              <a:endParaRPr lang="en-RU" sz="1000" dirty="0">
                <a:solidFill>
                  <a:srgbClr val="FF0000"/>
                </a:solidFill>
              </a:endParaRPr>
            </a:p>
          </p:txBody>
        </p:sp>
        <p:sp>
          <p:nvSpPr>
            <p:cNvPr id="9" name="Rectangular Callout 8">
              <a:extLst>
                <a:ext uri="{FF2B5EF4-FFF2-40B4-BE49-F238E27FC236}">
                  <a16:creationId xmlns:a16="http://schemas.microsoft.com/office/drawing/2014/main" id="{D046A989-4EE9-F0E8-8230-6EBB8C749A61}"/>
                </a:ext>
              </a:extLst>
            </p:cNvPr>
            <p:cNvSpPr/>
            <p:nvPr/>
          </p:nvSpPr>
          <p:spPr>
            <a:xfrm>
              <a:off x="8215501" y="3472128"/>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пункт </a:t>
              </a:r>
              <a:r>
                <a:rPr lang="en-US" sz="1000" dirty="0">
                  <a:solidFill>
                    <a:srgbClr val="FF0000"/>
                  </a:solidFill>
                </a:rPr>
                <a:t>hello</a:t>
              </a:r>
              <a:endParaRPr lang="en-RU" sz="1000" dirty="0">
                <a:solidFill>
                  <a:srgbClr val="FF0000"/>
                </a:solidFill>
              </a:endParaRPr>
            </a:p>
          </p:txBody>
        </p:sp>
        <p:sp>
          <p:nvSpPr>
            <p:cNvPr id="10" name="Rectangular Callout 9">
              <a:extLst>
                <a:ext uri="{FF2B5EF4-FFF2-40B4-BE49-F238E27FC236}">
                  <a16:creationId xmlns:a16="http://schemas.microsoft.com/office/drawing/2014/main" id="{AF825DDF-CAD5-B882-146F-61C7C15D9B6E}"/>
                </a:ext>
              </a:extLst>
            </p:cNvPr>
            <p:cNvSpPr/>
            <p:nvPr/>
          </p:nvSpPr>
          <p:spPr>
            <a:xfrm>
              <a:off x="8747650" y="3906574"/>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Не изменяйте значение  по умолчанию</a:t>
              </a:r>
              <a:endParaRPr lang="en-RU" sz="1000" dirty="0">
                <a:solidFill>
                  <a:srgbClr val="FF0000"/>
                </a:solidFill>
              </a:endParaRPr>
            </a:p>
          </p:txBody>
        </p:sp>
        <p:sp>
          <p:nvSpPr>
            <p:cNvPr id="12" name="Rectangular Callout 11">
              <a:extLst>
                <a:ext uri="{FF2B5EF4-FFF2-40B4-BE49-F238E27FC236}">
                  <a16:creationId xmlns:a16="http://schemas.microsoft.com/office/drawing/2014/main" id="{BEC3EB91-7592-DC08-04AA-1745A592EB38}"/>
                </a:ext>
              </a:extLst>
            </p:cNvPr>
            <p:cNvSpPr/>
            <p:nvPr/>
          </p:nvSpPr>
          <p:spPr>
            <a:xfrm>
              <a:off x="9365716" y="4412060"/>
              <a:ext cx="1606163" cy="302149"/>
            </a:xfrm>
            <a:prstGeom prst="wedgeRectCallout">
              <a:avLst>
                <a:gd name="adj1" fmla="val -139781"/>
                <a:gd name="adj2" fmla="val 10321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Придумайте название вашего проекта</a:t>
              </a:r>
              <a:endParaRPr lang="en-RU" sz="1000" dirty="0">
                <a:solidFill>
                  <a:srgbClr val="FF0000"/>
                </a:solidFill>
              </a:endParaRPr>
            </a:p>
          </p:txBody>
        </p:sp>
        <p:sp>
          <p:nvSpPr>
            <p:cNvPr id="13" name="Rectangular Callout 12">
              <a:extLst>
                <a:ext uri="{FF2B5EF4-FFF2-40B4-BE49-F238E27FC236}">
                  <a16:creationId xmlns:a16="http://schemas.microsoft.com/office/drawing/2014/main" id="{844C6ACF-99A6-A5D8-056C-75A5EBD51C40}"/>
                </a:ext>
              </a:extLst>
            </p:cNvPr>
            <p:cNvSpPr/>
            <p:nvPr/>
          </p:nvSpPr>
          <p:spPr>
            <a:xfrm>
              <a:off x="8870416" y="4938097"/>
              <a:ext cx="1606163" cy="302149"/>
            </a:xfrm>
            <a:prstGeom prst="wedgeRectCallout">
              <a:avLst>
                <a:gd name="adj1" fmla="val -156386"/>
                <a:gd name="adj2" fmla="val 92009"/>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оба пункта</a:t>
              </a:r>
              <a:endParaRPr lang="en-RU" sz="1000" dirty="0">
                <a:solidFill>
                  <a:srgbClr val="FF0000"/>
                </a:solidFill>
              </a:endParaRPr>
            </a:p>
          </p:txBody>
        </p:sp>
      </p:grpSp>
      <p:sp>
        <p:nvSpPr>
          <p:cNvPr id="11" name="Прямоугольник 10">
            <a:extLst>
              <a:ext uri="{FF2B5EF4-FFF2-40B4-BE49-F238E27FC236}">
                <a16:creationId xmlns:a16="http://schemas.microsoft.com/office/drawing/2014/main" id="{28C46E99-B0EF-4E7D-BFDF-D9E2BDEB8C9E}"/>
              </a:ext>
            </a:extLst>
          </p:cNvPr>
          <p:cNvSpPr/>
          <p:nvPr/>
        </p:nvSpPr>
        <p:spPr>
          <a:xfrm>
            <a:off x="511852" y="5337890"/>
            <a:ext cx="5086584" cy="458074"/>
          </a:xfrm>
          <a:prstGeom prst="rect">
            <a:avLst/>
          </a:prstGeom>
        </p:spPr>
        <p:txBody>
          <a:bodyPr wrap="none">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Создание нового проекта в </a:t>
            </a:r>
            <a:r>
              <a:rPr lang="en-US" b="1" dirty="0">
                <a:latin typeface="Times New Roman" panose="02020603050405020304" pitchFamily="18" charset="0"/>
                <a:ea typeface="Calibri" panose="020F0502020204030204" pitchFamily="34" charset="0"/>
                <a:cs typeface="Times New Roman" panose="02020603050405020304" pitchFamily="18" charset="0"/>
              </a:rPr>
              <a:t>Freedom Studio</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Прямоугольник 14">
            <a:extLst>
              <a:ext uri="{FF2B5EF4-FFF2-40B4-BE49-F238E27FC236}">
                <a16:creationId xmlns:a16="http://schemas.microsoft.com/office/drawing/2014/main" id="{CDD6440B-0B83-414A-8E73-B1605B18F43F}"/>
              </a:ext>
            </a:extLst>
          </p:cNvPr>
          <p:cNvSpPr/>
          <p:nvPr/>
        </p:nvSpPr>
        <p:spPr>
          <a:xfrm>
            <a:off x="6130511" y="6234469"/>
            <a:ext cx="4712444" cy="458074"/>
          </a:xfrm>
          <a:prstGeom prst="rect">
            <a:avLst/>
          </a:prstGeom>
        </p:spPr>
        <p:txBody>
          <a:bodyPr wrap="none">
            <a:spAutoFit/>
          </a:bodyPr>
          <a:lstStyle/>
          <a:p>
            <a:pPr indent="450215" algn="ctr">
              <a:lnSpc>
                <a:spcPct val="150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Мастер нового проекта </a:t>
            </a:r>
            <a:r>
              <a:rPr lang="en-US" b="1" dirty="0">
                <a:latin typeface="Times New Roman" panose="02020603050405020304" pitchFamily="18" charset="0"/>
                <a:ea typeface="Calibri" panose="020F0502020204030204" pitchFamily="34" charset="0"/>
                <a:cs typeface="Times New Roman" panose="02020603050405020304" pitchFamily="18" charset="0"/>
              </a:rPr>
              <a:t>Freedom Studio</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983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Создание проекта</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399802326"/>
              </p:ext>
            </p:extLst>
          </p:nvPr>
        </p:nvGraphicFramePr>
        <p:xfrm>
          <a:off x="623888" y="1590904"/>
          <a:ext cx="4862512" cy="17078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Диалоговое окно настройки отладки </a:t>
                      </a:r>
                      <a:r>
                        <a:rPr lang="en-US" sz="900" b="0" i="0" kern="1200" dirty="0">
                          <a:solidFill>
                            <a:schemeClr val="bg1"/>
                          </a:solidFill>
                          <a:latin typeface="Nunito Sans" pitchFamily="2" charset="77"/>
                          <a:ea typeface="Verdana" panose="020B0604030504040204" pitchFamily="34" charset="0"/>
                          <a:cs typeface="+mn-cs"/>
                        </a:rPr>
                        <a:t>Freedom Studio </a:t>
                      </a: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Теперь вы увидите проект, который вы только что создали. Как вы можете видеть, он показывает перспективу </a:t>
                      </a:r>
                      <a:r>
                        <a:rPr lang="en-US" sz="1200" b="0" i="0" dirty="0" err="1">
                          <a:latin typeface="Nunito Sans" pitchFamily="2" charset="77"/>
                        </a:rPr>
                        <a:t>SiFive</a:t>
                      </a:r>
                      <a:r>
                        <a:rPr lang="en-US" sz="1200" b="0" i="0" dirty="0">
                          <a:latin typeface="Nunito Sans" pitchFamily="2" charset="77"/>
                        </a:rPr>
                        <a:t> </a:t>
                      </a:r>
                      <a:r>
                        <a:rPr lang="ru-RU" sz="1200" b="0" i="0" dirty="0">
                          <a:latin typeface="Nunito Sans" pitchFamily="2" charset="77"/>
                        </a:rPr>
                        <a:t>с открытым файлом </a:t>
                      </a:r>
                      <a:r>
                        <a:rPr lang="en-US" sz="1200" b="0" i="0" dirty="0" err="1">
                          <a:latin typeface="Nunito Sans" pitchFamily="2" charset="77"/>
                        </a:rPr>
                        <a:t>hello.c</a:t>
                      </a:r>
                      <a:r>
                        <a:rPr lang="en-US" sz="1200" b="0" i="0" dirty="0">
                          <a:latin typeface="Nunito Sans" pitchFamily="2" charset="77"/>
                        </a:rPr>
                        <a:t>. </a:t>
                      </a:r>
                      <a:r>
                        <a:rPr lang="ru-RU" sz="1200" b="0" i="0" dirty="0">
                          <a:latin typeface="Nunito Sans" pitchFamily="2" charset="77"/>
                        </a:rPr>
                        <a:t>Уведомление (в файле структуры в левой), что этот файл находится в папке </a:t>
                      </a:r>
                      <a:r>
                        <a:rPr lang="en-US" sz="1200" b="0" i="0" dirty="0" err="1">
                          <a:latin typeface="Nunito Sans" pitchFamily="2" charset="77"/>
                        </a:rPr>
                        <a:t>HeyThere</a:t>
                      </a:r>
                      <a:r>
                        <a:rPr lang="en-US" sz="1200" b="0" i="0" dirty="0">
                          <a:latin typeface="Nunito Sans" pitchFamily="2" charset="77"/>
                        </a:rPr>
                        <a:t>/</a:t>
                      </a:r>
                      <a:r>
                        <a:rPr lang="en-US" sz="1200" b="0" i="0" dirty="0" err="1">
                          <a:latin typeface="Nunito Sans" pitchFamily="2" charset="77"/>
                        </a:rPr>
                        <a:t>src</a:t>
                      </a:r>
                      <a:r>
                        <a:rPr lang="en-US" sz="1200" b="0" i="0" dirty="0">
                          <a:latin typeface="Nunito Sans" pitchFamily="2" charset="77"/>
                        </a:rPr>
                        <a:t>/.</a:t>
                      </a:r>
                    </a:p>
                    <a:p>
                      <a:endParaRPr lang="en-US"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11" descr="The Freedom Studio Debug configuration dialog box">
            <a:extLst>
              <a:ext uri="{FF2B5EF4-FFF2-40B4-BE49-F238E27FC236}">
                <a16:creationId xmlns:a16="http://schemas.microsoft.com/office/drawing/2014/main" id="{7383000A-EA5C-BCF5-96B6-FB19F8730E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643" y="2920810"/>
            <a:ext cx="5715000" cy="3154680"/>
          </a:xfrm>
          <a:prstGeom prst="rect">
            <a:avLst/>
          </a:prstGeom>
          <a:noFill/>
          <a:ln>
            <a:noFill/>
          </a:ln>
        </p:spPr>
      </p:pic>
      <p:pic>
        <p:nvPicPr>
          <p:cNvPr id="7" name="Рисунок 10" descr="Freedom Studio showing the new HeyThere project">
            <a:extLst>
              <a:ext uri="{FF2B5EF4-FFF2-40B4-BE49-F238E27FC236}">
                <a16:creationId xmlns:a16="http://schemas.microsoft.com/office/drawing/2014/main" id="{4FC171DA-F569-BE82-566A-AF0A85F7B7D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6459" y="1168222"/>
            <a:ext cx="5092065" cy="2743200"/>
          </a:xfrm>
          <a:prstGeom prst="rect">
            <a:avLst/>
          </a:prstGeom>
          <a:noFill/>
          <a:ln>
            <a:noFill/>
          </a:ln>
        </p:spPr>
      </p:pic>
      <p:sp>
        <p:nvSpPr>
          <p:cNvPr id="5" name="Прямоугольник 4">
            <a:extLst>
              <a:ext uri="{FF2B5EF4-FFF2-40B4-BE49-F238E27FC236}">
                <a16:creationId xmlns:a16="http://schemas.microsoft.com/office/drawing/2014/main" id="{E00CB3A0-A905-48B9-BBAA-D17750CB0DB8}"/>
              </a:ext>
            </a:extLst>
          </p:cNvPr>
          <p:cNvSpPr/>
          <p:nvPr/>
        </p:nvSpPr>
        <p:spPr>
          <a:xfrm>
            <a:off x="155702" y="6252268"/>
            <a:ext cx="6109941" cy="458074"/>
          </a:xfrm>
          <a:prstGeom prst="rect">
            <a:avLst/>
          </a:prstGeom>
        </p:spPr>
        <p:txBody>
          <a:bodyPr wrap="none">
            <a:spAutoFit/>
          </a:bodyPr>
          <a:lstStyle/>
          <a:p>
            <a:pPr indent="450215" algn="ctr">
              <a:lnSpc>
                <a:spcPct val="150000"/>
              </a:lnSpc>
              <a:spcAft>
                <a:spcPts val="0"/>
              </a:spcAft>
            </a:pPr>
            <a:r>
              <a:rPr lang="ru-RU" b="1">
                <a:latin typeface="Times New Roman" panose="02020603050405020304" pitchFamily="18" charset="0"/>
                <a:ea typeface="Calibri" panose="020F0502020204030204" pitchFamily="34" charset="0"/>
                <a:cs typeface="Times New Roman" panose="02020603050405020304" pitchFamily="18" charset="0"/>
              </a:rPr>
              <a:t>Диалоговое окно настройки отладки </a:t>
            </a:r>
            <a:r>
              <a:rPr lang="en-US" b="1">
                <a:latin typeface="Times New Roman" panose="02020603050405020304" pitchFamily="18" charset="0"/>
                <a:ea typeface="Calibri" panose="020F0502020204030204" pitchFamily="34" charset="0"/>
                <a:cs typeface="Times New Roman" panose="02020603050405020304" pitchFamily="18" charset="0"/>
              </a:rPr>
              <a:t>Freedom Studio</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73967397-F6A6-4B4E-BF81-623B1230117F}"/>
              </a:ext>
            </a:extLst>
          </p:cNvPr>
          <p:cNvSpPr/>
          <p:nvPr/>
        </p:nvSpPr>
        <p:spPr>
          <a:xfrm>
            <a:off x="5906698" y="3977144"/>
            <a:ext cx="6035691" cy="458074"/>
          </a:xfrm>
          <a:prstGeom prst="rect">
            <a:avLst/>
          </a:prstGeom>
        </p:spPr>
        <p:txBody>
          <a:bodyPr wrap="none">
            <a:spAutoFit/>
          </a:bodyPr>
          <a:lstStyle/>
          <a:p>
            <a:pPr indent="450215" algn="ct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Freedom Studio </a:t>
            </a:r>
            <a:r>
              <a:rPr lang="ru-RU" b="1" dirty="0">
                <a:latin typeface="Times New Roman" panose="02020603050405020304" pitchFamily="18" charset="0"/>
                <a:ea typeface="Calibri" panose="020F0502020204030204" pitchFamily="34" charset="0"/>
                <a:cs typeface="Times New Roman" panose="02020603050405020304" pitchFamily="18" charset="0"/>
              </a:rPr>
              <a:t>отображает новый проект </a:t>
            </a:r>
            <a:r>
              <a:rPr lang="en-US" b="1" dirty="0" err="1">
                <a:latin typeface="Times New Roman" panose="02020603050405020304" pitchFamily="18" charset="0"/>
                <a:ea typeface="Calibri" panose="020F0502020204030204" pitchFamily="34" charset="0"/>
                <a:cs typeface="Times New Roman" panose="02020603050405020304" pitchFamily="18" charset="0"/>
              </a:rPr>
              <a:t>HeyThere</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9715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Перспективы</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622321614"/>
              </p:ext>
            </p:extLst>
          </p:nvPr>
        </p:nvGraphicFramePr>
        <p:xfrm>
          <a:off x="623888" y="1590904"/>
          <a:ext cx="4862512" cy="19659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Виды перспектив</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В </a:t>
                      </a:r>
                      <a:r>
                        <a:rPr lang="en-US" sz="1200" b="0" i="0" dirty="0">
                          <a:latin typeface="Nunito Sans" pitchFamily="2" charset="77"/>
                        </a:rPr>
                        <a:t>Eclipse </a:t>
                      </a:r>
                      <a:r>
                        <a:rPr lang="ru-RU" sz="1200" b="0" i="0" dirty="0">
                          <a:latin typeface="Nunito Sans" pitchFamily="2" charset="77"/>
                        </a:rPr>
                        <a:t>перспективы - это различные коллекции и макеты окон в </a:t>
                      </a:r>
                      <a:r>
                        <a:rPr lang="en-US" sz="1200" b="0" i="0" dirty="0">
                          <a:latin typeface="Nunito Sans" pitchFamily="2" charset="77"/>
                        </a:rPr>
                        <a:t>IDE. </a:t>
                      </a:r>
                      <a:r>
                        <a:rPr lang="ru-RU" sz="1200" b="0" i="0" dirty="0">
                          <a:latin typeface="Nunito Sans" pitchFamily="2" charset="77"/>
                        </a:rPr>
                        <a:t>Некоторые перспективы подходят для написания кода, другие - для отладки и т.д.</a:t>
                      </a:r>
                    </a:p>
                    <a:p>
                      <a:r>
                        <a:rPr lang="ru-RU" sz="1200" b="0" i="0" dirty="0">
                          <a:latin typeface="Nunito Sans" pitchFamily="2" charset="77"/>
                        </a:rPr>
                        <a:t>Проект, который мы только что создали, показан в </a:t>
                      </a:r>
                      <a:r>
                        <a:rPr lang="en-US" sz="1200" b="0" i="0" dirty="0" err="1">
                          <a:latin typeface="Nunito Sans" pitchFamily="2" charset="77"/>
                        </a:rPr>
                        <a:t>SiFive</a:t>
                      </a:r>
                      <a:r>
                        <a:rPr lang="en-US" sz="1200" b="0" i="0" dirty="0">
                          <a:latin typeface="Nunito Sans" pitchFamily="2" charset="77"/>
                        </a:rPr>
                        <a:t> </a:t>
                      </a:r>
                      <a:r>
                        <a:rPr lang="ru-RU" sz="1200" b="0" i="0" dirty="0">
                          <a:latin typeface="Nunito Sans" pitchFamily="2" charset="77"/>
                        </a:rPr>
                        <a:t>перспективе. Перспектива </a:t>
                      </a:r>
                      <a:r>
                        <a:rPr lang="en-US" sz="1200" b="0" i="0" dirty="0" err="1">
                          <a:latin typeface="Nunito Sans" pitchFamily="2" charset="77"/>
                        </a:rPr>
                        <a:t>SiFive</a:t>
                      </a:r>
                      <a:r>
                        <a:rPr lang="en-US" sz="1200" b="0" i="0" dirty="0">
                          <a:latin typeface="Nunito Sans" pitchFamily="2" charset="77"/>
                        </a:rPr>
                        <a:t> </a:t>
                      </a:r>
                      <a:r>
                        <a:rPr lang="ru-RU" sz="1200" b="0" i="0" dirty="0">
                          <a:latin typeface="Nunito Sans" pitchFamily="2" charset="77"/>
                        </a:rPr>
                        <a:t>показывает краткое описание проекта с окнами, которые вам, вероятно, понадобятся для базового написания кода и отладки. На лексиконе </a:t>
                      </a:r>
                      <a:r>
                        <a:rPr lang="en-US" sz="1200" b="0" i="0" dirty="0">
                          <a:latin typeface="Nunito Sans" pitchFamily="2" charset="77"/>
                        </a:rPr>
                        <a:t>Eclipse </a:t>
                      </a:r>
                      <a:r>
                        <a:rPr lang="ru-RU" sz="1200" b="0" i="0" dirty="0">
                          <a:latin typeface="Nunito Sans" pitchFamily="2" charset="77"/>
                        </a:rPr>
                        <a:t>эти окна (или вкладки) известны как виды.</a:t>
                      </a: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16" descr="Freedom Studio showing the new HeyThere project in the SiFive perspective">
            <a:extLst>
              <a:ext uri="{FF2B5EF4-FFF2-40B4-BE49-F238E27FC236}">
                <a16:creationId xmlns:a16="http://schemas.microsoft.com/office/drawing/2014/main" id="{CE09C4C1-2C07-486B-17C1-CFE0CEB252E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990" y="3401060"/>
            <a:ext cx="5552689" cy="2990547"/>
          </a:xfrm>
          <a:prstGeom prst="rect">
            <a:avLst/>
          </a:prstGeom>
          <a:noFill/>
          <a:ln>
            <a:noFill/>
          </a:ln>
        </p:spPr>
      </p:pic>
      <p:pic>
        <p:nvPicPr>
          <p:cNvPr id="6" name="Рисунок 15" descr="Open Perspective dialog box">
            <a:extLst>
              <a:ext uri="{FF2B5EF4-FFF2-40B4-BE49-F238E27FC236}">
                <a16:creationId xmlns:a16="http://schemas.microsoft.com/office/drawing/2014/main" id="{78CF3100-C169-4233-8F73-F30EF79043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56232" y="396484"/>
            <a:ext cx="3120485" cy="2912453"/>
          </a:xfrm>
          <a:prstGeom prst="rect">
            <a:avLst/>
          </a:prstGeom>
          <a:noFill/>
          <a:ln>
            <a:noFill/>
          </a:ln>
        </p:spPr>
      </p:pic>
      <p:pic>
        <p:nvPicPr>
          <p:cNvPr id="7" name="Рисунок 14" descr="Reset Perspective menu option">
            <a:extLst>
              <a:ext uri="{FF2B5EF4-FFF2-40B4-BE49-F238E27FC236}">
                <a16:creationId xmlns:a16="http://schemas.microsoft.com/office/drawing/2014/main" id="{4F5A48E1-C154-90EE-1E1D-2910C23789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61444" y="3953349"/>
            <a:ext cx="5057778" cy="2259141"/>
          </a:xfrm>
          <a:prstGeom prst="rect">
            <a:avLst/>
          </a:prstGeom>
          <a:noFill/>
          <a:ln>
            <a:noFill/>
          </a:ln>
        </p:spPr>
      </p:pic>
      <p:sp>
        <p:nvSpPr>
          <p:cNvPr id="8" name="Прямоугольник 7">
            <a:extLst>
              <a:ext uri="{FF2B5EF4-FFF2-40B4-BE49-F238E27FC236}">
                <a16:creationId xmlns:a16="http://schemas.microsoft.com/office/drawing/2014/main" id="{C1877DA0-6B93-4470-8E1A-91F98D709367}"/>
              </a:ext>
            </a:extLst>
          </p:cNvPr>
          <p:cNvSpPr/>
          <p:nvPr/>
        </p:nvSpPr>
        <p:spPr>
          <a:xfrm>
            <a:off x="-164114" y="6318636"/>
            <a:ext cx="6747793" cy="417422"/>
          </a:xfrm>
          <a:prstGeom prst="rect">
            <a:avLst/>
          </a:prstGeom>
        </p:spPr>
        <p:txBody>
          <a:bodyPr wrap="square">
            <a:spAutoFit/>
          </a:bodyPr>
          <a:lstStyle/>
          <a:p>
            <a:pPr indent="450215" algn="ctr">
              <a:lnSpc>
                <a:spcPct val="150000"/>
              </a:lnSpc>
              <a:spcAft>
                <a:spcPts val="0"/>
              </a:spcAft>
            </a:pPr>
            <a:r>
              <a:rPr lang="en-US" sz="1600" b="1">
                <a:latin typeface="Times New Roman" panose="02020603050405020304" pitchFamily="18" charset="0"/>
                <a:ea typeface="Calibri" panose="020F0502020204030204" pitchFamily="34" charset="0"/>
                <a:cs typeface="Times New Roman" panose="02020603050405020304" pitchFamily="18" charset="0"/>
              </a:rPr>
              <a:t>Freedom Studio </a:t>
            </a:r>
            <a:r>
              <a:rPr lang="ru-RU" sz="1600" b="1">
                <a:latin typeface="Times New Roman" panose="02020603050405020304" pitchFamily="18" charset="0"/>
                <a:ea typeface="Calibri" panose="020F0502020204030204" pitchFamily="34" charset="0"/>
                <a:cs typeface="Times New Roman" panose="02020603050405020304" pitchFamily="18" charset="0"/>
              </a:rPr>
              <a:t>отображает новый проект </a:t>
            </a:r>
            <a:r>
              <a:rPr lang="en-US" sz="1600" b="1">
                <a:latin typeface="Times New Roman" panose="02020603050405020304" pitchFamily="18" charset="0"/>
                <a:ea typeface="Calibri" panose="020F0502020204030204" pitchFamily="34" charset="0"/>
                <a:cs typeface="Times New Roman" panose="02020603050405020304" pitchFamily="18" charset="0"/>
              </a:rPr>
              <a:t>HeyThere</a:t>
            </a:r>
            <a:r>
              <a:rPr lang="ru-RU" sz="1600" b="1">
                <a:latin typeface="Times New Roman" panose="02020603050405020304" pitchFamily="18" charset="0"/>
                <a:ea typeface="Calibri" panose="020F0502020204030204" pitchFamily="34" charset="0"/>
                <a:cs typeface="Times New Roman" panose="02020603050405020304" pitchFamily="18" charset="0"/>
              </a:rPr>
              <a:t> в </a:t>
            </a:r>
            <a:r>
              <a:rPr lang="en-US" sz="1600" b="1">
                <a:latin typeface="Times New Roman" panose="02020603050405020304" pitchFamily="18" charset="0"/>
                <a:ea typeface="Calibri" panose="020F0502020204030204" pitchFamily="34" charset="0"/>
                <a:cs typeface="Times New Roman" panose="02020603050405020304" pitchFamily="18" charset="0"/>
              </a:rPr>
              <a:t>SiFive</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F50E5861-E951-4F25-B045-534FD8B8CBEE}"/>
              </a:ext>
            </a:extLst>
          </p:cNvPr>
          <p:cNvSpPr/>
          <p:nvPr/>
        </p:nvSpPr>
        <p:spPr>
          <a:xfrm>
            <a:off x="6450704" y="3303827"/>
            <a:ext cx="3969485" cy="369332"/>
          </a:xfrm>
          <a:prstGeom prst="rect">
            <a:avLst/>
          </a:prstGeom>
        </p:spPr>
        <p:txBody>
          <a:bodyPr wrap="none">
            <a:spAutoFit/>
          </a:bodyPr>
          <a:lstStyle/>
          <a:p>
            <a:r>
              <a:rPr lang="ru-RU" b="1">
                <a:latin typeface="Times New Roman" panose="02020603050405020304" pitchFamily="18" charset="0"/>
                <a:ea typeface="Calibri" panose="020F0502020204030204" pitchFamily="34" charset="0"/>
              </a:rPr>
              <a:t>Диалоговое окно "</a:t>
            </a:r>
            <a:r>
              <a:rPr lang="en-US" b="1">
                <a:latin typeface="Times New Roman" panose="02020603050405020304" pitchFamily="18" charset="0"/>
                <a:ea typeface="Calibri" panose="020F0502020204030204" pitchFamily="34" charset="0"/>
              </a:rPr>
              <a:t>Open perspective</a:t>
            </a:r>
            <a:r>
              <a:rPr lang="ru-RU" b="1">
                <a:latin typeface="Times New Roman" panose="02020603050405020304" pitchFamily="18" charset="0"/>
                <a:ea typeface="Calibri" panose="020F0502020204030204" pitchFamily="34" charset="0"/>
              </a:rPr>
              <a:t>"</a:t>
            </a:r>
            <a:endParaRPr lang="ru-RU" dirty="0"/>
          </a:p>
        </p:txBody>
      </p:sp>
      <p:sp>
        <p:nvSpPr>
          <p:cNvPr id="10" name="Прямоугольник 9">
            <a:extLst>
              <a:ext uri="{FF2B5EF4-FFF2-40B4-BE49-F238E27FC236}">
                <a16:creationId xmlns:a16="http://schemas.microsoft.com/office/drawing/2014/main" id="{1DB84598-BA86-4F3B-907D-82BE9C1B23D8}"/>
              </a:ext>
            </a:extLst>
          </p:cNvPr>
          <p:cNvSpPr/>
          <p:nvPr/>
        </p:nvSpPr>
        <p:spPr>
          <a:xfrm>
            <a:off x="6637781" y="6375795"/>
            <a:ext cx="3797065"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Сбросить настройки перспективы</a:t>
            </a:r>
            <a:endParaRPr lang="ru-RU" dirty="0"/>
          </a:p>
        </p:txBody>
      </p:sp>
    </p:spTree>
    <p:extLst>
      <p:ext uri="{BB962C8B-B14F-4D97-AF65-F5344CB8AC3E}">
        <p14:creationId xmlns:p14="http://schemas.microsoft.com/office/powerpoint/2010/main" val="410160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Создание перспективы</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5780224"/>
              </p:ext>
            </p:extLst>
          </p:nvPr>
        </p:nvGraphicFramePr>
        <p:xfrm>
          <a:off x="623888" y="1590904"/>
          <a:ext cx="4862512" cy="15249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Установите рабочее пространство</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При первом запуске </a:t>
                      </a:r>
                      <a:r>
                        <a:rPr lang="en-US" sz="1200" b="0" i="0" dirty="0">
                          <a:latin typeface="Nunito Sans" pitchFamily="2" charset="77"/>
                        </a:rPr>
                        <a:t>IDE</a:t>
                      </a:r>
                      <a:r>
                        <a:rPr lang="ru-RU" sz="1200" b="0" i="0" dirty="0">
                          <a:latin typeface="Nunito Sans" pitchFamily="2" charset="77"/>
                        </a:rPr>
                        <a:t> вы можете получить экран приветствия или какое-либо другое диалоговое окно. Пожалуйста, отклоняйте их до тех пор, пока не увидите </a:t>
                      </a:r>
                      <a:r>
                        <a:rPr lang="en-US" sz="1200" b="0" i="0" dirty="0">
                          <a:latin typeface="Nunito Sans" pitchFamily="2" charset="77"/>
                        </a:rPr>
                        <a:t>IDE, </a:t>
                      </a:r>
                      <a:r>
                        <a:rPr lang="ru-RU" sz="1200" b="0" i="0" dirty="0">
                          <a:latin typeface="Nunito Sans" pitchFamily="2" charset="77"/>
                        </a:rPr>
                        <a:t>показывающую перспективу </a:t>
                      </a:r>
                      <a:r>
                        <a:rPr lang="en-US" sz="1200" b="0" i="0" dirty="0" err="1">
                          <a:latin typeface="Nunito Sans" pitchFamily="2" charset="77"/>
                        </a:rPr>
                        <a:t>SiFive</a:t>
                      </a:r>
                      <a:r>
                        <a:rPr lang="en-US" sz="1200" b="0" i="0" dirty="0">
                          <a:latin typeface="Nunito Sans" pitchFamily="2" charset="77"/>
                        </a:rPr>
                        <a:t> </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86007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err="1"/>
              <a:t>SiFive</a:t>
            </a:r>
            <a:r>
              <a:rPr lang="en-US" dirty="0"/>
              <a:t> Freedom Studio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24" name="Рисунок 23" descr="Freedom Studio workspace dialog box showing a compact path for a new workspace">
            <a:extLst>
              <a:ext uri="{FF2B5EF4-FFF2-40B4-BE49-F238E27FC236}">
                <a16:creationId xmlns:a16="http://schemas.microsoft.com/office/drawing/2014/main" id="{0384D9CE-7933-462C-9D11-27B5E758727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63688" y="3192688"/>
            <a:ext cx="5418011" cy="2960463"/>
          </a:xfrm>
          <a:prstGeom prst="rect">
            <a:avLst/>
          </a:prstGeom>
          <a:noFill/>
          <a:ln>
            <a:noFill/>
          </a:ln>
        </p:spPr>
      </p:pic>
      <p:pic>
        <p:nvPicPr>
          <p:cNvPr id="5" name="Рисунок 6" descr="Freedom Studio in Windows 10">
            <a:extLst>
              <a:ext uri="{FF2B5EF4-FFF2-40B4-BE49-F238E27FC236}">
                <a16:creationId xmlns:a16="http://schemas.microsoft.com/office/drawing/2014/main" id="{CEC0140C-4559-FE34-48FF-58F1D5EE6B2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8103" y="1168222"/>
            <a:ext cx="5715000" cy="3078480"/>
          </a:xfrm>
          <a:prstGeom prst="rect">
            <a:avLst/>
          </a:prstGeom>
          <a:noFill/>
          <a:ln>
            <a:noFill/>
          </a:ln>
        </p:spPr>
      </p:pic>
      <p:sp>
        <p:nvSpPr>
          <p:cNvPr id="6" name="Прямоугольник 5">
            <a:extLst>
              <a:ext uri="{FF2B5EF4-FFF2-40B4-BE49-F238E27FC236}">
                <a16:creationId xmlns:a16="http://schemas.microsoft.com/office/drawing/2014/main" id="{F6E9C156-E74E-4E6C-BBA6-1DAFBF0DEB39}"/>
              </a:ext>
            </a:extLst>
          </p:cNvPr>
          <p:cNvSpPr/>
          <p:nvPr/>
        </p:nvSpPr>
        <p:spPr>
          <a:xfrm>
            <a:off x="537071" y="6381750"/>
            <a:ext cx="5346785" cy="369332"/>
          </a:xfrm>
          <a:prstGeom prst="rect">
            <a:avLst/>
          </a:prstGeom>
        </p:spPr>
        <p:txBody>
          <a:bodyPr wrap="none">
            <a:spAutoFit/>
          </a:bodyPr>
          <a:lstStyle/>
          <a:p>
            <a:r>
              <a:rPr lang="ru-RU" b="1" dirty="0">
                <a:latin typeface="Times New Roman" panose="02020603050405020304" pitchFamily="18" charset="0"/>
                <a:ea typeface="Calibri" panose="020F0502020204030204" pitchFamily="34" charset="0"/>
              </a:rPr>
              <a:t>Диалоговое окно рабочей области </a:t>
            </a:r>
            <a:r>
              <a:rPr lang="en-US" b="1" dirty="0">
                <a:latin typeface="Times New Roman" panose="02020603050405020304" pitchFamily="18" charset="0"/>
                <a:ea typeface="Calibri" panose="020F0502020204030204" pitchFamily="34" charset="0"/>
              </a:rPr>
              <a:t>Freedom Studio</a:t>
            </a:r>
            <a:endParaRPr lang="ru-RU" dirty="0"/>
          </a:p>
        </p:txBody>
      </p:sp>
      <p:sp>
        <p:nvSpPr>
          <p:cNvPr id="7" name="Прямоугольник 6">
            <a:extLst>
              <a:ext uri="{FF2B5EF4-FFF2-40B4-BE49-F238E27FC236}">
                <a16:creationId xmlns:a16="http://schemas.microsoft.com/office/drawing/2014/main" id="{09BC2E38-83B9-4D73-81E9-BD03010B553E}"/>
              </a:ext>
            </a:extLst>
          </p:cNvPr>
          <p:cNvSpPr/>
          <p:nvPr/>
        </p:nvSpPr>
        <p:spPr>
          <a:xfrm>
            <a:off x="6617625" y="4303724"/>
            <a:ext cx="3662861" cy="458074"/>
          </a:xfrm>
          <a:prstGeom prst="rect">
            <a:avLst/>
          </a:prstGeom>
        </p:spPr>
        <p:txBody>
          <a:bodyPr wrap="none">
            <a:spAutoFit/>
          </a:bodyPr>
          <a:lstStyle/>
          <a:p>
            <a:pPr indent="450215" algn="ct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Freedom Studio</a:t>
            </a:r>
            <a:r>
              <a:rPr lang="ru-RU" b="1" dirty="0">
                <a:latin typeface="Times New Roman" panose="02020603050405020304" pitchFamily="18" charset="0"/>
                <a:ea typeface="Calibri" panose="020F0502020204030204" pitchFamily="34" charset="0"/>
                <a:cs typeface="Times New Roman" panose="02020603050405020304" pitchFamily="18" charset="0"/>
              </a:rPr>
              <a:t> в </a:t>
            </a:r>
            <a:r>
              <a:rPr lang="en-US" b="1" dirty="0">
                <a:latin typeface="Times New Roman" panose="02020603050405020304" pitchFamily="18" charset="0"/>
                <a:ea typeface="Calibri" panose="020F0502020204030204" pitchFamily="34" charset="0"/>
                <a:cs typeface="Times New Roman" panose="02020603050405020304" pitchFamily="18" charset="0"/>
              </a:rPr>
              <a:t>Windows</a:t>
            </a:r>
            <a:r>
              <a:rPr lang="ru-RU" b="1" dirty="0">
                <a:latin typeface="Times New Roman" panose="02020603050405020304" pitchFamily="18" charset="0"/>
                <a:ea typeface="Calibri" panose="020F0502020204030204" pitchFamily="34" charset="0"/>
                <a:cs typeface="Times New Roman" panose="02020603050405020304" pitchFamily="18" charset="0"/>
              </a:rPr>
              <a:t> 10</a:t>
            </a:r>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3238218"/>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4660</Words>
  <Application>Microsoft Macintosh PowerPoint</Application>
  <PresentationFormat>Широкоэкранный</PresentationFormat>
  <Paragraphs>344</Paragraphs>
  <Slides>24</Slides>
  <Notes>22</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24</vt:i4>
      </vt:variant>
    </vt:vector>
  </HeadingPairs>
  <TitlesOfParts>
    <vt:vector size="35" baseType="lpstr">
      <vt:lpstr>Arial</vt:lpstr>
      <vt:lpstr>Nunito Sans Light</vt:lpstr>
      <vt:lpstr>inherit</vt:lpstr>
      <vt:lpstr>Times New Roman</vt:lpstr>
      <vt:lpstr>Calibri</vt:lpstr>
      <vt:lpstr>Futura PT Book</vt:lpstr>
      <vt:lpstr>Trebuchet MS</vt:lpstr>
      <vt:lpstr>Nunito Sans</vt:lpstr>
      <vt:lpstr>Courier New</vt:lpstr>
      <vt:lpstr>Futura PT Light</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2024-01-11T11:17:58Z</dcterms:modified>
</cp:coreProperties>
</file>